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59" r:id="rId4"/>
    <p:sldId id="287" r:id="rId5"/>
    <p:sldId id="275" r:id="rId6"/>
    <p:sldId id="260" r:id="rId7"/>
    <p:sldId id="276" r:id="rId8"/>
    <p:sldId id="277" r:id="rId9"/>
    <p:sldId id="278" r:id="rId10"/>
    <p:sldId id="279" r:id="rId11"/>
    <p:sldId id="280" r:id="rId12"/>
    <p:sldId id="283" r:id="rId13"/>
    <p:sldId id="284" r:id="rId14"/>
    <p:sldId id="281" r:id="rId15"/>
    <p:sldId id="282" r:id="rId16"/>
    <p:sldId id="285" r:id="rId17"/>
    <p:sldId id="296" r:id="rId18"/>
    <p:sldId id="286" r:id="rId19"/>
    <p:sldId id="288" r:id="rId20"/>
    <p:sldId id="305" r:id="rId21"/>
    <p:sldId id="307" r:id="rId22"/>
    <p:sldId id="308" r:id="rId23"/>
    <p:sldId id="306" r:id="rId24"/>
    <p:sldId id="290" r:id="rId25"/>
    <p:sldId id="291" r:id="rId26"/>
    <p:sldId id="292" r:id="rId27"/>
    <p:sldId id="293" r:id="rId28"/>
    <p:sldId id="294" r:id="rId29"/>
    <p:sldId id="289" r:id="rId30"/>
    <p:sldId id="295" r:id="rId31"/>
    <p:sldId id="297" r:id="rId32"/>
    <p:sldId id="298" r:id="rId33"/>
    <p:sldId id="299" r:id="rId34"/>
    <p:sldId id="300" r:id="rId35"/>
    <p:sldId id="301" r:id="rId36"/>
    <p:sldId id="302" r:id="rId37"/>
    <p:sldId id="303" r:id="rId38"/>
    <p:sldId id="315" r:id="rId39"/>
    <p:sldId id="309" r:id="rId40"/>
    <p:sldId id="310" r:id="rId41"/>
    <p:sldId id="311" r:id="rId42"/>
    <p:sldId id="312" r:id="rId43"/>
    <p:sldId id="313" r:id="rId44"/>
    <p:sldId id="316" r:id="rId45"/>
    <p:sldId id="314" r:id="rId46"/>
    <p:sldId id="317" r:id="rId47"/>
    <p:sldId id="318" r:id="rId48"/>
    <p:sldId id="335" r:id="rId49"/>
    <p:sldId id="320" r:id="rId50"/>
    <p:sldId id="321" r:id="rId51"/>
    <p:sldId id="322" r:id="rId52"/>
    <p:sldId id="323" r:id="rId53"/>
    <p:sldId id="325" r:id="rId54"/>
    <p:sldId id="326" r:id="rId55"/>
    <p:sldId id="327" r:id="rId56"/>
    <p:sldId id="328" r:id="rId57"/>
    <p:sldId id="329" r:id="rId58"/>
    <p:sldId id="330" r:id="rId59"/>
    <p:sldId id="331" r:id="rId60"/>
    <p:sldId id="332" r:id="rId61"/>
    <p:sldId id="333" r:id="rId62"/>
    <p:sldId id="33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BBBBBB"/>
    <a:srgbClr val="C5C5C5"/>
    <a:srgbClr val="C3C3C3"/>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96581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E84431-6BC2-4080-A9F9-7D776B9DD0A9}" type="datetimeFigureOut">
              <a:rPr lang="en-US" smtClean="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62552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3615185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35605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550674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3027664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896284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422902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24441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461843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09095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84431-6BC2-4080-A9F9-7D776B9DD0A9}" type="datetimeFigureOut">
              <a:rPr lang="en-US" smtClean="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151232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E84431-6BC2-4080-A9F9-7D776B9DD0A9}" type="datetimeFigureOut">
              <a:rPr lang="en-US" smtClean="0"/>
              <a:t>7/15/2023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78848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69043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202654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AE84431-6BC2-4080-A9F9-7D776B9DD0A9}" type="datetimeFigureOut">
              <a:rPr lang="en-US" smtClean="0"/>
              <a:t>7/15/2023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390443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E84431-6BC2-4080-A9F9-7D776B9DD0A9}" type="datetimeFigureOut">
              <a:rPr lang="en-US" smtClean="0"/>
              <a:t>7/15/2023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888F6-A7FA-4E7F-99B2-8BC3F5EC0F54}" type="slidenum">
              <a:rPr lang="en-US" smtClean="0"/>
              <a:t>‹#›</a:t>
            </a:fld>
            <a:endParaRPr lang="en-US"/>
          </a:p>
        </p:txBody>
      </p:sp>
    </p:spTree>
    <p:extLst>
      <p:ext uri="{BB962C8B-B14F-4D97-AF65-F5344CB8AC3E}">
        <p14:creationId xmlns:p14="http://schemas.microsoft.com/office/powerpoint/2010/main" val="1122379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E84431-6BC2-4080-A9F9-7D776B9DD0A9}" type="datetimeFigureOut">
              <a:rPr lang="en-US" smtClean="0"/>
              <a:t>7/15/2023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2D888F6-A7FA-4E7F-99B2-8BC3F5EC0F54}" type="slidenum">
              <a:rPr lang="en-US" smtClean="0"/>
              <a:t>‹#›</a:t>
            </a:fld>
            <a:endParaRPr lang="en-US"/>
          </a:p>
        </p:txBody>
      </p:sp>
    </p:spTree>
    <p:extLst>
      <p:ext uri="{BB962C8B-B14F-4D97-AF65-F5344CB8AC3E}">
        <p14:creationId xmlns:p14="http://schemas.microsoft.com/office/powerpoint/2010/main" val="26452120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1BA7F1-C8CE-8D1C-2B5A-2EEFE7856734}"/>
              </a:ext>
            </a:extLst>
          </p:cNvPr>
          <p:cNvSpPr txBox="1"/>
          <p:nvPr/>
        </p:nvSpPr>
        <p:spPr>
          <a:xfrm>
            <a:off x="3047999" y="4485015"/>
            <a:ext cx="6096000" cy="1077218"/>
          </a:xfrm>
          <a:prstGeom prst="rect">
            <a:avLst/>
          </a:prstGeom>
          <a:noFill/>
        </p:spPr>
        <p:txBody>
          <a:bodyPr wrap="square">
            <a:spAutoFit/>
          </a:bodyPr>
          <a:lstStyle/>
          <a:p>
            <a:pPr algn="ctr"/>
            <a:r>
              <a:rPr lang="en-US" sz="3200" b="1" i="0" u="none" strike="noStrike" baseline="0" dirty="0">
                <a:solidFill>
                  <a:srgbClr val="000000"/>
                </a:solidFill>
                <a:latin typeface="Times New Roman" panose="02020603050405020304" pitchFamily="18" charset="0"/>
                <a:cs typeface="Times New Roman" panose="02020603050405020304" pitchFamily="18" charset="0"/>
              </a:rPr>
              <a:t>Unit– III </a:t>
            </a:r>
            <a:endParaRPr lang="en-US" sz="3200" b="0" i="0" u="none" strike="noStrike" baseline="0" dirty="0">
              <a:solidFill>
                <a:srgbClr val="000000"/>
              </a:solidFill>
              <a:latin typeface="Times New Roman" panose="02020603050405020304" pitchFamily="18" charset="0"/>
              <a:cs typeface="Times New Roman" panose="02020603050405020304" pitchFamily="18" charset="0"/>
            </a:endParaRPr>
          </a:p>
          <a:p>
            <a:pPr algn="ctr"/>
            <a:r>
              <a:rPr lang="en-US" sz="3200" b="1" i="0" u="none" strike="noStrike" baseline="0" dirty="0">
                <a:solidFill>
                  <a:srgbClr val="000000"/>
                </a:solidFill>
                <a:latin typeface="Times New Roman" panose="02020603050405020304" pitchFamily="18" charset="0"/>
                <a:cs typeface="Times New Roman" panose="02020603050405020304" pitchFamily="18" charset="0"/>
              </a:rPr>
              <a:t>Modeling and Evaluation </a:t>
            </a:r>
            <a:r>
              <a:rPr lang="en-US" sz="3200" b="0" i="0" u="none" strike="noStrike" baseline="0" dirty="0">
                <a:solidFill>
                  <a:srgbClr val="000000"/>
                </a:solidFill>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A1DC03F2-C17E-251D-8053-F463F90ADAB0}"/>
              </a:ext>
            </a:extLst>
          </p:cNvPr>
          <p:cNvSpPr txBox="1"/>
          <p:nvPr/>
        </p:nvSpPr>
        <p:spPr>
          <a:xfrm>
            <a:off x="1641763" y="817134"/>
            <a:ext cx="8908473" cy="2862322"/>
          </a:xfrm>
          <a:prstGeom prst="rect">
            <a:avLst/>
          </a:prstGeom>
          <a:noFill/>
        </p:spPr>
        <p:txBody>
          <a:bodyPr wrap="square" rtlCol="0">
            <a:spAutoFit/>
          </a:bodyPr>
          <a:lstStyle/>
          <a:p>
            <a:pPr algn="ctr"/>
            <a:r>
              <a:rPr lang="en-US" sz="6000" b="1" dirty="0">
                <a:latin typeface="Times New Roman" panose="02020603050405020304" pitchFamily="18" charset="0"/>
                <a:cs typeface="Times New Roman" panose="02020603050405020304" pitchFamily="18" charset="0"/>
              </a:rPr>
              <a:t>FUNDAMENTALS </a:t>
            </a:r>
          </a:p>
          <a:p>
            <a:pPr algn="ctr"/>
            <a:r>
              <a:rPr lang="en-US" sz="6000" b="1" dirty="0">
                <a:latin typeface="Times New Roman" panose="02020603050405020304" pitchFamily="18" charset="0"/>
                <a:cs typeface="Times New Roman" panose="02020603050405020304" pitchFamily="18" charset="0"/>
              </a:rPr>
              <a:t>OF </a:t>
            </a:r>
          </a:p>
          <a:p>
            <a:pPr algn="ctr"/>
            <a:r>
              <a:rPr lang="en-US" sz="6000" b="1" dirty="0">
                <a:latin typeface="Times New Roman" panose="02020603050405020304" pitchFamily="18" charset="0"/>
                <a:cs typeface="Times New Roman" panose="02020603050405020304" pitchFamily="18" charset="0"/>
              </a:rPr>
              <a:t>MACHINE LEARNING</a:t>
            </a:r>
          </a:p>
        </p:txBody>
      </p:sp>
      <p:sp>
        <p:nvSpPr>
          <p:cNvPr id="2" name="TextBox 1">
            <a:extLst>
              <a:ext uri="{FF2B5EF4-FFF2-40B4-BE49-F238E27FC236}">
                <a16:creationId xmlns:a16="http://schemas.microsoft.com/office/drawing/2014/main" id="{56B6FA16-1E3A-1771-6DE4-C7AE2C7609E3}"/>
              </a:ext>
            </a:extLst>
          </p:cNvPr>
          <p:cNvSpPr txBox="1"/>
          <p:nvPr/>
        </p:nvSpPr>
        <p:spPr>
          <a:xfrm>
            <a:off x="4461163" y="5840811"/>
            <a:ext cx="468283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Prepared by: </a:t>
            </a:r>
            <a:r>
              <a:rPr lang="en-US" sz="2000" dirty="0" err="1">
                <a:latin typeface="Times New Roman" panose="02020603050405020304" pitchFamily="18" charset="0"/>
                <a:cs typeface="Times New Roman" panose="02020603050405020304" pitchFamily="18" charset="0"/>
              </a:rPr>
              <a:t>Jhankhana</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Koshti</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376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0921FD-99A9-C295-E2F2-225B8ACBFE7D}"/>
              </a:ext>
            </a:extLst>
          </p:cNvPr>
          <p:cNvSpPr txBox="1"/>
          <p:nvPr/>
        </p:nvSpPr>
        <p:spPr>
          <a:xfrm>
            <a:off x="422563" y="0"/>
            <a:ext cx="10543309" cy="6986528"/>
          </a:xfrm>
          <a:prstGeom prst="rect">
            <a:avLst/>
          </a:prstGeom>
          <a:noFill/>
        </p:spPr>
        <p:txBody>
          <a:bodyPr wrap="square">
            <a:spAutoFit/>
          </a:bodyPr>
          <a:lstStyle/>
          <a:p>
            <a:pPr algn="just"/>
            <a:r>
              <a:rPr lang="en-US" sz="3600" b="0" i="0" u="none" strike="noStrike" baseline="0" dirty="0">
                <a:latin typeface="Times New Roman" panose="02020603050405020304" pitchFamily="18" charset="0"/>
                <a:cs typeface="Times New Roman" panose="02020603050405020304" pitchFamily="18" charset="0"/>
              </a:rPr>
              <a:t>3.1.1 Selecting a Model 	</a:t>
            </a:r>
          </a:p>
          <a:p>
            <a:pPr algn="just"/>
            <a:endParaRPr lang="en-US" sz="3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400" b="0" i="0" dirty="0">
                <a:effectLst/>
                <a:latin typeface="Helvetica Neue"/>
              </a:rPr>
              <a:t>The challenge of applied machine learning, therefore, becomes how to choose among a range of different models that you can use for your problem.</a:t>
            </a:r>
          </a:p>
          <a:p>
            <a:pPr marL="285750" indent="-285750" algn="just">
              <a:buFont typeface="Arial" panose="020B0604020202020204" pitchFamily="34" charset="0"/>
              <a:buChar char="•"/>
            </a:pPr>
            <a:endParaRPr lang="en-GB" sz="2400" b="0" i="0" dirty="0">
              <a:effectLst/>
              <a:latin typeface="Helvetica Neue"/>
            </a:endParaRPr>
          </a:p>
          <a:p>
            <a:pPr marL="285750" indent="-285750" algn="just">
              <a:buFont typeface="Arial" panose="020B0604020202020204" pitchFamily="34" charset="0"/>
              <a:buChar char="•"/>
            </a:pPr>
            <a:r>
              <a:rPr lang="en-GB" sz="3200" b="1" i="1" dirty="0">
                <a:effectLst/>
                <a:latin typeface="Times New Roman" panose="02020603050405020304" pitchFamily="18" charset="0"/>
                <a:cs typeface="Times New Roman" panose="02020603050405020304" pitchFamily="18" charset="0"/>
              </a:rPr>
              <a:t>Model selection </a:t>
            </a:r>
            <a:r>
              <a:rPr lang="en-GB" sz="3200" b="0" i="1" dirty="0">
                <a:effectLst/>
                <a:latin typeface="Times New Roman" panose="02020603050405020304" pitchFamily="18" charset="0"/>
                <a:cs typeface="Times New Roman" panose="02020603050405020304" pitchFamily="18" charset="0"/>
              </a:rPr>
              <a:t>is the process of choosing one among many candidate models for a predictive </a:t>
            </a:r>
            <a:r>
              <a:rPr lang="en-GB" sz="3200" b="0" i="1" dirty="0" err="1">
                <a:effectLst/>
                <a:latin typeface="Times New Roman" panose="02020603050405020304" pitchFamily="18" charset="0"/>
                <a:cs typeface="Times New Roman" panose="02020603050405020304" pitchFamily="18" charset="0"/>
              </a:rPr>
              <a:t>modeling</a:t>
            </a:r>
            <a:r>
              <a:rPr lang="en-GB" sz="3200" b="0" i="1" dirty="0">
                <a:effectLst/>
                <a:latin typeface="Times New Roman" panose="02020603050405020304" pitchFamily="18" charset="0"/>
                <a:cs typeface="Times New Roman" panose="02020603050405020304" pitchFamily="18" charset="0"/>
              </a:rPr>
              <a:t> problem.</a:t>
            </a:r>
          </a:p>
          <a:p>
            <a:pPr marL="285750" indent="-285750" algn="just">
              <a:buFont typeface="Arial" panose="020B0604020202020204" pitchFamily="34" charset="0"/>
              <a:buChar char="•"/>
            </a:pPr>
            <a:endParaRPr lang="en-GB" sz="2400" b="0" i="0" dirty="0">
              <a:effectLst/>
              <a:latin typeface="Helvetica Neue"/>
            </a:endParaRPr>
          </a:p>
          <a:p>
            <a:pPr marL="285750" indent="-285750" algn="just">
              <a:buFont typeface="Arial" panose="020B0604020202020204" pitchFamily="34" charset="0"/>
              <a:buChar char="•"/>
            </a:pPr>
            <a:r>
              <a:rPr lang="en-GB" sz="2400" b="0" i="0" u="none" strike="noStrike" baseline="0" dirty="0">
                <a:latin typeface="Times New Roman" panose="02020603050405020304" pitchFamily="18" charset="0"/>
                <a:cs typeface="Times New Roman" panose="02020603050405020304" pitchFamily="18" charset="0"/>
              </a:rPr>
              <a:t>There may be many competing concerns when performing model selection beyond model performance, such as complexity, maintainability, and available resources.</a:t>
            </a:r>
          </a:p>
          <a:p>
            <a:pPr marL="285750" indent="-285750" algn="just">
              <a:buFont typeface="Arial" panose="020B0604020202020204" pitchFamily="34" charset="0"/>
              <a:buChar char="•"/>
            </a:pPr>
            <a:endParaRPr lang="en-GB"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400" b="0" i="0" u="none" strike="noStrike" baseline="0" dirty="0">
                <a:latin typeface="Times New Roman" panose="02020603050405020304" pitchFamily="18" charset="0"/>
                <a:cs typeface="Times New Roman" panose="02020603050405020304" pitchFamily="18" charset="0"/>
              </a:rPr>
              <a:t>Three points to consider:</a:t>
            </a:r>
            <a:endParaRPr lang="en-GB" sz="24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GB" sz="2400" b="0" i="0" u="none" strike="noStrike" baseline="0" dirty="0">
                <a:latin typeface="Times New Roman" panose="02020603050405020304" pitchFamily="18" charset="0"/>
                <a:cs typeface="Times New Roman" panose="02020603050405020304" pitchFamily="18" charset="0"/>
              </a:rPr>
              <a:t>What Is Model Selection</a:t>
            </a:r>
          </a:p>
          <a:p>
            <a:pPr marL="742950" lvl="1" indent="-285750" algn="just">
              <a:buFont typeface="Arial" panose="020B0604020202020204" pitchFamily="34" charset="0"/>
              <a:buChar char="•"/>
            </a:pPr>
            <a:r>
              <a:rPr lang="en-GB" sz="2400" b="0" i="0" u="none" strike="noStrike" baseline="0" dirty="0">
                <a:latin typeface="Times New Roman" panose="02020603050405020304" pitchFamily="18" charset="0"/>
                <a:cs typeface="Times New Roman" panose="02020603050405020304" pitchFamily="18" charset="0"/>
              </a:rPr>
              <a:t>Considerations for Model Selection</a:t>
            </a:r>
          </a:p>
          <a:p>
            <a:pPr marL="742950" lvl="1" indent="-285750" algn="just">
              <a:buFont typeface="Arial" panose="020B0604020202020204" pitchFamily="34" charset="0"/>
              <a:buChar char="•"/>
            </a:pPr>
            <a:r>
              <a:rPr lang="en-GB" sz="2400" b="0" i="0" u="none" strike="noStrike" baseline="0" dirty="0">
                <a:latin typeface="Times New Roman" panose="02020603050405020304" pitchFamily="18" charset="0"/>
                <a:cs typeface="Times New Roman" panose="02020603050405020304" pitchFamily="18" charset="0"/>
              </a:rPr>
              <a:t>Model Selection Techniques</a:t>
            </a:r>
            <a:endParaRPr lang="en-US" sz="2000"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032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205A9-949A-81DA-DB36-58F84CF2AB23}"/>
              </a:ext>
            </a:extLst>
          </p:cNvPr>
          <p:cNvSpPr txBox="1"/>
          <p:nvPr/>
        </p:nvSpPr>
        <p:spPr>
          <a:xfrm>
            <a:off x="803563" y="535770"/>
            <a:ext cx="11000510" cy="6309420"/>
          </a:xfrm>
          <a:prstGeom prst="rect">
            <a:avLst/>
          </a:prstGeom>
          <a:noFill/>
        </p:spPr>
        <p:txBody>
          <a:bodyPr wrap="square">
            <a:spAutoFit/>
          </a:bodyPr>
          <a:lstStyle/>
          <a:p>
            <a:pPr algn="just" fontAlgn="base"/>
            <a:r>
              <a:rPr lang="en-US" sz="2400" b="1" dirty="0">
                <a:effectLst/>
                <a:latin typeface="Times New Roman" panose="02020603050405020304" pitchFamily="18" charset="0"/>
                <a:cs typeface="Times New Roman" panose="02020603050405020304" pitchFamily="18" charset="0"/>
              </a:rPr>
              <a:t>What Is Model Selection</a:t>
            </a:r>
          </a:p>
          <a:p>
            <a:pPr algn="just" fontAlgn="base"/>
            <a:endParaRPr lang="en-US" sz="2400" b="1" dirty="0">
              <a:latin typeface="Times New Roman" panose="02020603050405020304" pitchFamily="18" charset="0"/>
              <a:cs typeface="Times New Roman" panose="02020603050405020304" pitchFamily="18" charset="0"/>
            </a:endParaRPr>
          </a:p>
          <a:p>
            <a:pPr marL="342900" indent="-342900" algn="just" fontAlgn="base">
              <a:buFont typeface="Arial" panose="020B0604020202020204" pitchFamily="34" charset="0"/>
              <a:buChar char="•"/>
            </a:pPr>
            <a:r>
              <a:rPr lang="en-GB" sz="2400" dirty="0">
                <a:effectLst/>
                <a:latin typeface="Times New Roman" panose="02020603050405020304" pitchFamily="18" charset="0"/>
                <a:cs typeface="Times New Roman" panose="02020603050405020304" pitchFamily="18" charset="0"/>
              </a:rPr>
              <a:t>Model selection is the process of selecting one final machine learning model from among a collection of candidate machine learning models for a training dataset.</a:t>
            </a:r>
          </a:p>
          <a:p>
            <a:pPr marL="342900" indent="-342900" algn="just" fontAlgn="base">
              <a:buFont typeface="Arial" panose="020B0604020202020204" pitchFamily="34" charset="0"/>
              <a:buChar char="•"/>
            </a:pPr>
            <a:r>
              <a:rPr lang="en-GB" sz="2400" dirty="0">
                <a:effectLst/>
                <a:latin typeface="Times New Roman" panose="02020603050405020304" pitchFamily="18" charset="0"/>
                <a:cs typeface="Times New Roman" panose="02020603050405020304" pitchFamily="18" charset="0"/>
              </a:rPr>
              <a:t>Always selection is the process of selecting the best one by comparing and validating with various parameters and choosing the final one. So in machine learning as well the model selection is not an exceptional case either way! </a:t>
            </a:r>
          </a:p>
          <a:p>
            <a:pPr marL="342900" indent="-342900" algn="just" fontAlgn="base">
              <a:buFont typeface="Arial" panose="020B0604020202020204" pitchFamily="34" charset="0"/>
              <a:buChar char="•"/>
            </a:pPr>
            <a:r>
              <a:rPr lang="en-GB" sz="2400" dirty="0">
                <a:effectLst/>
                <a:latin typeface="Times New Roman" panose="02020603050405020304" pitchFamily="18" charset="0"/>
                <a:cs typeface="Times New Roman" panose="02020603050405020304" pitchFamily="18" charset="0"/>
              </a:rPr>
              <a:t>In Data Science and ML world, this is coming under the collection of available algorithms under different names, purposes, nature of the data. After applied on the training dataset, followed by selecting the BEST ONE and promoting the same model into the PRODUCTION for the live/streaming dataset and monitoring the outcome. And on top make sure the best results and sustaining with the same model for new data for regression, classification and clustering problem statements.</a:t>
            </a:r>
          </a:p>
          <a:p>
            <a:pPr marL="342900" indent="-342900" algn="just" fontAlgn="base">
              <a:buFont typeface="Arial" panose="020B0604020202020204" pitchFamily="34" charset="0"/>
              <a:buChar char="•"/>
            </a:pPr>
            <a:endParaRPr lang="en-US" sz="2400" dirty="0">
              <a:effectLst/>
              <a:latin typeface="Times New Roman" panose="02020603050405020304" pitchFamily="18" charset="0"/>
              <a:cs typeface="Times New Roman" panose="02020603050405020304" pitchFamily="18" charset="0"/>
            </a:endParaRPr>
          </a:p>
          <a:p>
            <a:pPr algn="just" fontAlgn="base"/>
            <a:endParaRPr lang="en-US" sz="2400" b="1" dirty="0">
              <a:latin typeface="Times New Roman" panose="02020603050405020304" pitchFamily="18" charset="0"/>
              <a:cs typeface="Times New Roman" panose="02020603050405020304" pitchFamily="18" charset="0"/>
            </a:endParaRPr>
          </a:p>
          <a:p>
            <a:pPr algn="just" fontAlgn="base"/>
            <a:endParaRPr lang="en-US" sz="2000" b="1" dirty="0">
              <a:effectLst/>
              <a:latin typeface="Times New Roman" panose="02020603050405020304" pitchFamily="18" charset="0"/>
              <a:cs typeface="Times New Roman" panose="02020603050405020304" pitchFamily="18" charset="0"/>
            </a:endParaRPr>
          </a:p>
          <a:p>
            <a:pPr algn="just" fontAlgn="base"/>
            <a:endParaRPr lang="en-US" sz="2400"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53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9602753662">
            <a:extLst>
              <a:ext uri="{FF2B5EF4-FFF2-40B4-BE49-F238E27FC236}">
                <a16:creationId xmlns:a16="http://schemas.microsoft.com/office/drawing/2014/main" id="{EC850B46-CA5C-5A9E-BB5E-CC53CB85F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065" y="503742"/>
            <a:ext cx="8643208" cy="585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2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60177-9BC1-987E-D2F3-04F592BCC37F}"/>
              </a:ext>
            </a:extLst>
          </p:cNvPr>
          <p:cNvSpPr>
            <a:spLocks noChangeArrowheads="1"/>
          </p:cNvSpPr>
          <p:nvPr/>
        </p:nvSpPr>
        <p:spPr bwMode="auto">
          <a:xfrm>
            <a:off x="279289" y="561431"/>
            <a:ext cx="113031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rPr>
              <a:t>The bottom line is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rPr>
              <a:t>“We have to compare the relative performance between more than two models </a:t>
            </a:r>
          </a:p>
          <a:p>
            <a:pPr marR="0" lvl="0" algn="just" defTabSz="914400" rtl="0" eaLnBrk="0" fontAlgn="base" latinLnBrk="0" hangingPunct="0">
              <a:lnSpc>
                <a:spcPct val="100000"/>
              </a:lnSpc>
              <a:spcBef>
                <a:spcPct val="0"/>
              </a:spcBef>
              <a:spcAft>
                <a:spcPct val="0"/>
              </a:spcAft>
              <a:buClrTx/>
              <a:buSzTx/>
              <a:tabLst/>
            </a:pPr>
            <a:r>
              <a:rPr lang="en-US" altLang="en-US" sz="2000" dirty="0">
                <a:latin typeface="Times New Roman" panose="02020603050405020304" pitchFamily="18" charset="0"/>
                <a:cs typeface="Times New Roman" panose="02020603050405020304" pitchFamily="18" charset="0"/>
              </a:rPr>
              <a:t>     </a:t>
            </a:r>
            <a:r>
              <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rPr>
              <a:t>for the given and cleaned data set”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effectLst/>
                <a:latin typeface="Times New Roman" panose="02020603050405020304" pitchFamily="18" charset="0"/>
                <a:cs typeface="Times New Roman" panose="02020603050405020304" pitchFamily="18" charset="0"/>
              </a:rPr>
              <a:t>The model should be very flexible and fit into the data and explain the insight of the data in statistical estimation form.</a:t>
            </a:r>
          </a:p>
        </p:txBody>
      </p:sp>
      <p:sp>
        <p:nvSpPr>
          <p:cNvPr id="3" name="TextBox 2">
            <a:extLst>
              <a:ext uri="{FF2B5EF4-FFF2-40B4-BE49-F238E27FC236}">
                <a16:creationId xmlns:a16="http://schemas.microsoft.com/office/drawing/2014/main" id="{18046800-CCCE-A91A-99B5-A96ACE71A77D}"/>
              </a:ext>
            </a:extLst>
          </p:cNvPr>
          <p:cNvSpPr txBox="1"/>
          <p:nvPr/>
        </p:nvSpPr>
        <p:spPr>
          <a:xfrm>
            <a:off x="382098" y="2663133"/>
            <a:ext cx="6254229" cy="4093428"/>
          </a:xfrm>
          <a:prstGeom prst="rect">
            <a:avLst/>
          </a:prstGeom>
          <a:noFill/>
        </p:spPr>
        <p:txBody>
          <a:bodyPr wrap="square">
            <a:spAutoFit/>
          </a:bodyPr>
          <a:lstStyle/>
          <a:p>
            <a:pPr algn="l"/>
            <a:r>
              <a:rPr lang="en-GB" sz="2000" b="0" i="0" dirty="0">
                <a:effectLst/>
                <a:latin typeface="Times New Roman" panose="02020603050405020304" pitchFamily="18" charset="0"/>
                <a:cs typeface="Times New Roman" panose="02020603050405020304" pitchFamily="18" charset="0"/>
              </a:rPr>
              <a:t>During the model selection, we are supposed to get ready with the required sufficient data in hand. In an ideal situation, we have to split the data into three different sets of data </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Training set </a:t>
            </a:r>
          </a:p>
          <a:p>
            <a:pPr marL="742950" lvl="1" indent="-28575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Used to fit the models</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Validation set</a:t>
            </a:r>
          </a:p>
          <a:p>
            <a:pPr marL="742950" lvl="1" indent="-28575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Used to Estimate the prediction of error for the model</a:t>
            </a:r>
          </a:p>
          <a:p>
            <a:pPr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Test set</a:t>
            </a:r>
          </a:p>
          <a:p>
            <a:pPr marL="742950" lvl="1" indent="-285750" algn="l">
              <a:buFont typeface="Arial" panose="020B0604020202020204" pitchFamily="34" charset="0"/>
              <a:buChar char="•"/>
            </a:pPr>
            <a:r>
              <a:rPr lang="en-GB" sz="2000" b="0" i="0" dirty="0">
                <a:effectLst/>
                <a:latin typeface="Times New Roman" panose="02020603050405020304" pitchFamily="18" charset="0"/>
                <a:cs typeface="Times New Roman" panose="02020603050405020304" pitchFamily="18" charset="0"/>
              </a:rPr>
              <a:t>Used for Assessment of the Generalization error</a:t>
            </a:r>
          </a:p>
          <a:p>
            <a:pPr algn="l"/>
            <a:r>
              <a:rPr lang="en-GB" sz="2000" b="0" i="0" dirty="0">
                <a:effectLst/>
                <a:latin typeface="Times New Roman" panose="02020603050405020304" pitchFamily="18" charset="0"/>
                <a:cs typeface="Times New Roman" panose="02020603050405020304" pitchFamily="18" charset="0"/>
              </a:rPr>
              <a:t>Once all the above process flow has been completed the final model could be select from the list of models.</a:t>
            </a:r>
          </a:p>
        </p:txBody>
      </p:sp>
      <p:pic>
        <p:nvPicPr>
          <p:cNvPr id="4" name="Picture 3">
            <a:extLst>
              <a:ext uri="{FF2B5EF4-FFF2-40B4-BE49-F238E27FC236}">
                <a16:creationId xmlns:a16="http://schemas.microsoft.com/office/drawing/2014/main" id="{B9731169-0583-DEFB-0F0D-D8C30400C00E}"/>
              </a:ext>
            </a:extLst>
          </p:cNvPr>
          <p:cNvPicPr>
            <a:picLocks noChangeAspect="1"/>
          </p:cNvPicPr>
          <p:nvPr/>
        </p:nvPicPr>
        <p:blipFill>
          <a:blip r:embed="rId2"/>
          <a:stretch>
            <a:fillRect/>
          </a:stretch>
        </p:blipFill>
        <p:spPr>
          <a:xfrm>
            <a:off x="6885710" y="2317334"/>
            <a:ext cx="5306290" cy="4519591"/>
          </a:xfrm>
          <a:prstGeom prst="rect">
            <a:avLst/>
          </a:prstGeom>
        </p:spPr>
      </p:pic>
    </p:spTree>
    <p:extLst>
      <p:ext uri="{BB962C8B-B14F-4D97-AF65-F5344CB8AC3E}">
        <p14:creationId xmlns:p14="http://schemas.microsoft.com/office/powerpoint/2010/main" val="2758140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5FB3F5-FB04-D440-2DCD-CB27E58F3085}"/>
              </a:ext>
            </a:extLst>
          </p:cNvPr>
          <p:cNvSpPr txBox="1"/>
          <p:nvPr/>
        </p:nvSpPr>
        <p:spPr>
          <a:xfrm>
            <a:off x="955961" y="2767280"/>
            <a:ext cx="10668001" cy="1323439"/>
          </a:xfrm>
          <a:prstGeom prst="rect">
            <a:avLst/>
          </a:prstGeom>
          <a:noFill/>
        </p:spPr>
        <p:txBody>
          <a:bodyPr wrap="square">
            <a:spAutoFit/>
          </a:bodyPr>
          <a:lstStyle/>
          <a:p>
            <a:r>
              <a:rPr lang="en-GB" sz="4000" b="1" dirty="0">
                <a:latin typeface="Times New Roman" panose="02020603050405020304" pitchFamily="18" charset="0"/>
                <a:cs typeface="Times New Roman" panose="02020603050405020304" pitchFamily="18" charset="0"/>
              </a:rPr>
              <a:t>3.1.1 Selecting a Model (Predictive/Descriptive)</a:t>
            </a:r>
          </a:p>
          <a:p>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949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Difference Between Descriptive and Predictive Analytics | Data Science and  Machine Learning | Kaggle">
            <a:extLst>
              <a:ext uri="{FF2B5EF4-FFF2-40B4-BE49-F238E27FC236}">
                <a16:creationId xmlns:a16="http://schemas.microsoft.com/office/drawing/2014/main" id="{8B0A460C-70EA-8938-6381-9FA475913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17" y="66458"/>
            <a:ext cx="7673629" cy="672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313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EAC705-2D01-4AE2-FF61-F30281F2DEC4}"/>
              </a:ext>
            </a:extLst>
          </p:cNvPr>
          <p:cNvSpPr txBox="1"/>
          <p:nvPr/>
        </p:nvSpPr>
        <p:spPr>
          <a:xfrm>
            <a:off x="1177637" y="2356384"/>
            <a:ext cx="10058400" cy="2554545"/>
          </a:xfrm>
          <a:prstGeom prst="rect">
            <a:avLst/>
          </a:prstGeom>
          <a:noFill/>
        </p:spPr>
        <p:txBody>
          <a:bodyPr wrap="square">
            <a:spAutoFit/>
          </a:bodyPr>
          <a:lstStyle/>
          <a:p>
            <a:pPr algn="ctr"/>
            <a:r>
              <a:rPr lang="en-GB" sz="4000" b="0" i="0" u="none" strike="noStrike" baseline="0" dirty="0">
                <a:latin typeface="Times New Roman" panose="02020603050405020304" pitchFamily="18" charset="0"/>
                <a:cs typeface="Times New Roman" panose="02020603050405020304" pitchFamily="18" charset="0"/>
              </a:rPr>
              <a:t>3.2.1 Training a Model for supervised learning: </a:t>
            </a:r>
          </a:p>
          <a:p>
            <a:pPr algn="ctr"/>
            <a:r>
              <a:rPr lang="en-US" sz="4000" b="0" i="0" u="none" strike="noStrike" baseline="0" dirty="0">
                <a:latin typeface="Times New Roman" panose="02020603050405020304" pitchFamily="18" charset="0"/>
                <a:cs typeface="Times New Roman" panose="02020603050405020304" pitchFamily="18" charset="0"/>
              </a:rPr>
              <a:t>● Holdout method </a:t>
            </a:r>
          </a:p>
          <a:p>
            <a:pPr algn="ctr"/>
            <a:r>
              <a:rPr lang="en-US" sz="4000" b="0" i="0" u="none" strike="noStrike" baseline="0" dirty="0">
                <a:latin typeface="Times New Roman" panose="02020603050405020304" pitchFamily="18" charset="0"/>
                <a:cs typeface="Times New Roman" panose="02020603050405020304" pitchFamily="18" charset="0"/>
              </a:rPr>
              <a:t>● K-fold Cross-validation method </a:t>
            </a:r>
          </a:p>
          <a:p>
            <a:pPr algn="ctr"/>
            <a:r>
              <a:rPr lang="en-US" sz="4000" b="0" i="0" u="none" strike="noStrike" baseline="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2518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0CF299-06B1-913B-6F56-3856546B3189}"/>
              </a:ext>
            </a:extLst>
          </p:cNvPr>
          <p:cNvSpPr txBox="1"/>
          <p:nvPr/>
        </p:nvSpPr>
        <p:spPr>
          <a:xfrm>
            <a:off x="2698954" y="2510556"/>
            <a:ext cx="7846142" cy="1200329"/>
          </a:xfrm>
          <a:prstGeom prst="rect">
            <a:avLst/>
          </a:prstGeom>
          <a:noFill/>
        </p:spPr>
        <p:txBody>
          <a:bodyPr wrap="square" rtlCol="0">
            <a:spAutoFit/>
          </a:bodyPr>
          <a:lstStyle/>
          <a:p>
            <a:r>
              <a:rPr lang="en-US" sz="7200" dirty="0">
                <a:latin typeface="Times New Roman" panose="02020603050405020304" pitchFamily="18" charset="0"/>
                <a:cs typeface="Times New Roman" panose="02020603050405020304" pitchFamily="18" charset="0"/>
              </a:rPr>
              <a:t>Hold Out Method</a:t>
            </a:r>
          </a:p>
        </p:txBody>
      </p:sp>
    </p:spTree>
    <p:extLst>
      <p:ext uri="{BB962C8B-B14F-4D97-AF65-F5344CB8AC3E}">
        <p14:creationId xmlns:p14="http://schemas.microsoft.com/office/powerpoint/2010/main" val="3126508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AC25E-71E3-7233-1AAB-C66DFB311787}"/>
              </a:ext>
            </a:extLst>
          </p:cNvPr>
          <p:cNvSpPr txBox="1"/>
          <p:nvPr/>
        </p:nvSpPr>
        <p:spPr>
          <a:xfrm>
            <a:off x="1256685" y="1782395"/>
            <a:ext cx="9678629" cy="3293209"/>
          </a:xfrm>
          <a:prstGeom prst="rect">
            <a:avLst/>
          </a:prstGeom>
          <a:noFill/>
        </p:spPr>
        <p:txBody>
          <a:bodyPr wrap="square">
            <a:spAutoFit/>
          </a:bodyPr>
          <a:lstStyle/>
          <a:p>
            <a:pPr algn="just" fontAlgn="base"/>
            <a:r>
              <a:rPr lang="en-GB" sz="4000" b="1" i="0" dirty="0">
                <a:effectLst/>
                <a:latin typeface="Times New Roman" panose="02020603050405020304" pitchFamily="18" charset="0"/>
                <a:cs typeface="Times New Roman" panose="02020603050405020304" pitchFamily="18" charset="0"/>
              </a:rPr>
              <a:t>Holdout Method </a:t>
            </a:r>
            <a:r>
              <a:rPr lang="en-GB" sz="2800" b="0" i="0" dirty="0">
                <a:effectLst/>
                <a:latin typeface="Times New Roman" panose="02020603050405020304" pitchFamily="18" charset="0"/>
                <a:cs typeface="Times New Roman" panose="02020603050405020304" pitchFamily="18" charset="0"/>
              </a:rPr>
              <a:t>is the simplest sort of method to evaluate a classifier. In this method, the data set (a collection of data items or examples) is separated into two sets, called the </a:t>
            </a:r>
            <a:r>
              <a:rPr lang="en-GB" sz="2800" b="1" i="0" dirty="0">
                <a:effectLst/>
                <a:latin typeface="Times New Roman" panose="02020603050405020304" pitchFamily="18" charset="0"/>
                <a:cs typeface="Times New Roman" panose="02020603050405020304" pitchFamily="18" charset="0"/>
              </a:rPr>
              <a:t>Training set and Test set</a:t>
            </a:r>
            <a:r>
              <a:rPr lang="en-GB" sz="2800" b="0" i="0" dirty="0">
                <a:effectLst/>
                <a:latin typeface="Times New Roman" panose="02020603050405020304" pitchFamily="18" charset="0"/>
                <a:cs typeface="Times New Roman" panose="02020603050405020304" pitchFamily="18" charset="0"/>
              </a:rPr>
              <a:t>.</a:t>
            </a:r>
          </a:p>
          <a:p>
            <a:pPr algn="just" fontAlgn="base"/>
            <a:endParaRPr lang="en-GB" sz="2800" b="0" i="0" dirty="0">
              <a:effectLst/>
              <a:latin typeface="Times New Roman" panose="02020603050405020304" pitchFamily="18" charset="0"/>
              <a:cs typeface="Times New Roman" panose="02020603050405020304" pitchFamily="18" charset="0"/>
            </a:endParaRPr>
          </a:p>
          <a:p>
            <a:pPr algn="just" fontAlgn="base"/>
            <a:r>
              <a:rPr lang="en-GB" sz="2800" b="0" i="0" dirty="0">
                <a:effectLst/>
                <a:latin typeface="Times New Roman" panose="02020603050405020304" pitchFamily="18" charset="0"/>
                <a:cs typeface="Times New Roman" panose="02020603050405020304" pitchFamily="18" charset="0"/>
              </a:rPr>
              <a:t>A classifier performs function of assigning data items in a given collection to a target category or class</a:t>
            </a:r>
          </a:p>
        </p:txBody>
      </p:sp>
    </p:spTree>
    <p:extLst>
      <p:ext uri="{BB962C8B-B14F-4D97-AF65-F5344CB8AC3E}">
        <p14:creationId xmlns:p14="http://schemas.microsoft.com/office/powerpoint/2010/main" val="219775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08CFC9-356F-84A7-02CA-400364D9E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42" y="758775"/>
            <a:ext cx="10067341" cy="478661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Hold-out Method for Training Machine Learning Models - Data Analytics">
            <a:extLst>
              <a:ext uri="{FF2B5EF4-FFF2-40B4-BE49-F238E27FC236}">
                <a16:creationId xmlns:a16="http://schemas.microsoft.com/office/drawing/2014/main" id="{8E898F63-8A3E-366F-B04E-999E0E304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461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F1B11-C1A4-661E-B261-ECF7899A98F2}"/>
              </a:ext>
            </a:extLst>
          </p:cNvPr>
          <p:cNvSpPr txBox="1"/>
          <p:nvPr/>
        </p:nvSpPr>
        <p:spPr>
          <a:xfrm>
            <a:off x="748144" y="797510"/>
            <a:ext cx="9379527" cy="5693866"/>
          </a:xfrm>
          <a:prstGeom prst="rect">
            <a:avLst/>
          </a:prstGeom>
          <a:noFill/>
        </p:spPr>
        <p:txBody>
          <a:bodyPr wrap="square">
            <a:spAutoFit/>
          </a:bodyPr>
          <a:lstStyle/>
          <a:p>
            <a:r>
              <a:rPr lang="en-US" sz="2800" b="0" i="0" u="none" strike="noStrike" baseline="0" dirty="0">
                <a:latin typeface="Times New Roman" panose="02020603050405020304" pitchFamily="18" charset="0"/>
                <a:cs typeface="Times New Roman" panose="02020603050405020304" pitchFamily="18" charset="0"/>
              </a:rPr>
              <a:t>3.1.1 Selecting a Model </a:t>
            </a:r>
          </a:p>
          <a:p>
            <a:pPr marL="457200">
              <a:buFont typeface="Arial" panose="020B0604020202020204" pitchFamily="34" charset="0"/>
              <a:buChar char="•"/>
            </a:pPr>
            <a:r>
              <a:rPr lang="en-US" sz="2800" b="0" i="0" u="none" strike="noStrike" baseline="0" dirty="0">
                <a:latin typeface="Times New Roman" panose="02020603050405020304" pitchFamily="18" charset="0"/>
                <a:cs typeface="Times New Roman" panose="02020603050405020304" pitchFamily="18" charset="0"/>
              </a:rPr>
              <a:t> Predictive/Descriptive </a:t>
            </a:r>
          </a:p>
          <a:p>
            <a:endParaRPr lang="en-US" sz="2800" b="0" i="0" u="none" strike="noStrike" baseline="0" dirty="0">
              <a:latin typeface="Times New Roman" panose="02020603050405020304" pitchFamily="18" charset="0"/>
              <a:cs typeface="Times New Roman" panose="02020603050405020304" pitchFamily="18" charset="0"/>
            </a:endParaRPr>
          </a:p>
          <a:p>
            <a:r>
              <a:rPr lang="en-GB" sz="2800" b="0" i="0" u="none" strike="noStrike" baseline="0" dirty="0">
                <a:latin typeface="Times New Roman" panose="02020603050405020304" pitchFamily="18" charset="0"/>
                <a:cs typeface="Times New Roman" panose="02020603050405020304" pitchFamily="18" charset="0"/>
              </a:rPr>
              <a:t>3.2.1 Training a Model for supervised learning: </a:t>
            </a:r>
          </a:p>
          <a:p>
            <a:pPr marL="457200" indent="55563">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Holdout method </a:t>
            </a:r>
          </a:p>
          <a:p>
            <a:pPr marL="457200" indent="111125">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K-fold Cross-validation method </a:t>
            </a:r>
          </a:p>
          <a:p>
            <a:endParaRPr lang="en-US" sz="2800" b="0" i="0" u="none" strike="noStrike" baseline="0" dirty="0">
              <a:latin typeface="Times New Roman" panose="02020603050405020304" pitchFamily="18" charset="0"/>
              <a:cs typeface="Times New Roman" panose="02020603050405020304" pitchFamily="18" charset="0"/>
            </a:endParaRPr>
          </a:p>
          <a:p>
            <a:r>
              <a:rPr lang="en-US" sz="2800" b="0" i="0" u="none" strike="noStrike" baseline="0" dirty="0">
                <a:latin typeface="Times New Roman" panose="02020603050405020304" pitchFamily="18" charset="0"/>
                <a:cs typeface="Times New Roman" panose="02020603050405020304" pitchFamily="18" charset="0"/>
              </a:rPr>
              <a:t>3.3.1 Model representation and interpretability </a:t>
            </a:r>
          </a:p>
          <a:p>
            <a:endParaRPr lang="en-US" sz="2800" b="0" i="0" u="none" strike="noStrike" baseline="0" dirty="0">
              <a:latin typeface="Times New Roman" panose="02020603050405020304" pitchFamily="18" charset="0"/>
              <a:cs typeface="Times New Roman" panose="02020603050405020304" pitchFamily="18" charset="0"/>
            </a:endParaRPr>
          </a:p>
          <a:p>
            <a:r>
              <a:rPr lang="en-GB" sz="2800" b="0" i="0" u="none" strike="noStrike" baseline="0" dirty="0">
                <a:latin typeface="Times New Roman" panose="02020603050405020304" pitchFamily="18" charset="0"/>
                <a:cs typeface="Times New Roman" panose="02020603050405020304" pitchFamily="18" charset="0"/>
              </a:rPr>
              <a:t>3.3.2 Evaluating performance of a model </a:t>
            </a:r>
          </a:p>
          <a:p>
            <a:pPr marL="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r>
              <a:rPr lang="en-US" sz="2800" b="0" i="0" u="none" strike="noStrike" baseline="0" dirty="0">
                <a:latin typeface="Times New Roman" panose="02020603050405020304" pitchFamily="18" charset="0"/>
                <a:cs typeface="Times New Roman" panose="02020603050405020304" pitchFamily="18" charset="0"/>
              </a:rPr>
              <a:t>Confusion Matrix </a:t>
            </a:r>
          </a:p>
          <a:p>
            <a:endParaRPr lang="en-US" sz="2800" b="0" i="0" u="none" strike="noStrike" baseline="0" dirty="0">
              <a:latin typeface="Times New Roman" panose="02020603050405020304" pitchFamily="18" charset="0"/>
              <a:cs typeface="Times New Roman" panose="02020603050405020304" pitchFamily="18" charset="0"/>
            </a:endParaRPr>
          </a:p>
          <a:p>
            <a:r>
              <a:rPr lang="en-GB" sz="2800" b="0" i="0" u="none" strike="noStrike" baseline="0" dirty="0">
                <a:latin typeface="Times New Roman" panose="02020603050405020304" pitchFamily="18" charset="0"/>
                <a:cs typeface="Times New Roman" panose="02020603050405020304" pitchFamily="18" charset="0"/>
              </a:rPr>
              <a:t>3.3.3 Improving Performance of a model 	</a:t>
            </a:r>
          </a:p>
        </p:txBody>
      </p:sp>
    </p:spTree>
    <p:extLst>
      <p:ext uri="{BB962C8B-B14F-4D97-AF65-F5344CB8AC3E}">
        <p14:creationId xmlns:p14="http://schemas.microsoft.com/office/powerpoint/2010/main" val="2619372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ghtbox">
            <a:extLst>
              <a:ext uri="{FF2B5EF4-FFF2-40B4-BE49-F238E27FC236}">
                <a16:creationId xmlns:a16="http://schemas.microsoft.com/office/drawing/2014/main" id="{DD39F2EF-BB30-DDB8-F364-80F81A8DB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195" y="2287731"/>
            <a:ext cx="9755609" cy="249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853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ED512-B885-AA30-468E-D5B4458A764F}"/>
              </a:ext>
            </a:extLst>
          </p:cNvPr>
          <p:cNvPicPr>
            <a:picLocks noChangeAspect="1"/>
          </p:cNvPicPr>
          <p:nvPr/>
        </p:nvPicPr>
        <p:blipFill>
          <a:blip r:embed="rId2"/>
          <a:stretch>
            <a:fillRect/>
          </a:stretch>
        </p:blipFill>
        <p:spPr>
          <a:xfrm>
            <a:off x="0" y="1133103"/>
            <a:ext cx="12192000" cy="5617029"/>
          </a:xfrm>
          <a:prstGeom prst="rect">
            <a:avLst/>
          </a:prstGeom>
        </p:spPr>
      </p:pic>
    </p:spTree>
    <p:extLst>
      <p:ext uri="{BB962C8B-B14F-4D97-AF65-F5344CB8AC3E}">
        <p14:creationId xmlns:p14="http://schemas.microsoft.com/office/powerpoint/2010/main" val="155211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Best Machine Learning Research of 2019 So Far -">
            <a:extLst>
              <a:ext uri="{FF2B5EF4-FFF2-40B4-BE49-F238E27FC236}">
                <a16:creationId xmlns:a16="http://schemas.microsoft.com/office/drawing/2014/main" id="{1BA77796-E237-A2DF-09BF-E394EEEC8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8" y="359460"/>
            <a:ext cx="11471564" cy="613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933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in and Test datasets in Machine Learning - Javatpoint">
            <a:extLst>
              <a:ext uri="{FF2B5EF4-FFF2-40B4-BE49-F238E27FC236}">
                <a16:creationId xmlns:a16="http://schemas.microsoft.com/office/drawing/2014/main" id="{6DAA29E1-E537-88BE-3092-107D29CF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239" y="0"/>
            <a:ext cx="59428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3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E02C80-65BD-62A1-65D7-39AA01901E82}"/>
              </a:ext>
            </a:extLst>
          </p:cNvPr>
          <p:cNvSpPr txBox="1"/>
          <p:nvPr/>
        </p:nvSpPr>
        <p:spPr>
          <a:xfrm>
            <a:off x="733731" y="1054875"/>
            <a:ext cx="9826113" cy="4401205"/>
          </a:xfrm>
          <a:prstGeom prst="rect">
            <a:avLst/>
          </a:prstGeom>
          <a:noFill/>
        </p:spPr>
        <p:txBody>
          <a:bodyPr wrap="square">
            <a:spAutoFit/>
          </a:bodyPr>
          <a:lstStyle/>
          <a:p>
            <a:pPr algn="ctr" fontAlgn="base"/>
            <a:r>
              <a:rPr lang="en-GB" sz="2800" b="1" i="0" dirty="0">
                <a:effectLst/>
                <a:latin typeface="Times New Roman" panose="02020603050405020304" pitchFamily="18" charset="0"/>
                <a:cs typeface="Times New Roman" panose="02020603050405020304" pitchFamily="18" charset="0"/>
              </a:rPr>
              <a:t>Example</a:t>
            </a:r>
          </a:p>
          <a:p>
            <a:pPr algn="just" fontAlgn="base"/>
            <a:br>
              <a:rPr lang="en-GB" sz="2800" b="0" i="0" dirty="0">
                <a:effectLst/>
                <a:latin typeface="Times New Roman" panose="02020603050405020304" pitchFamily="18" charset="0"/>
                <a:cs typeface="Times New Roman" panose="02020603050405020304" pitchFamily="18" charset="0"/>
              </a:rPr>
            </a:br>
            <a:r>
              <a:rPr lang="en-GB" sz="2800" b="0" i="0" dirty="0">
                <a:effectLst/>
                <a:latin typeface="Times New Roman" panose="02020603050405020304" pitchFamily="18" charset="0"/>
                <a:cs typeface="Times New Roman" panose="02020603050405020304" pitchFamily="18" charset="0"/>
              </a:rPr>
              <a:t>E-mails in our inbox being classified into spam and non-spam.</a:t>
            </a:r>
          </a:p>
          <a:p>
            <a:pPr algn="just" fontAlgn="base"/>
            <a:r>
              <a:rPr lang="en-GB" sz="2800" b="0" i="0" dirty="0">
                <a:effectLst/>
                <a:latin typeface="Times New Roman" panose="02020603050405020304" pitchFamily="18" charset="0"/>
                <a:cs typeface="Times New Roman" panose="02020603050405020304" pitchFamily="18" charset="0"/>
              </a:rPr>
              <a:t>Classifier should be evaluated to find out, it’s accuracy, error rate, and error estimates. It can be done using various methods. One of most primitive methods in evaluation of classifier is </a:t>
            </a:r>
            <a:r>
              <a:rPr lang="en-GB" sz="2800" b="1" i="0" dirty="0">
                <a:effectLst/>
                <a:latin typeface="Times New Roman" panose="02020603050405020304" pitchFamily="18" charset="0"/>
                <a:cs typeface="Times New Roman" panose="02020603050405020304" pitchFamily="18" charset="0"/>
              </a:rPr>
              <a:t>‘Holdout Method’</a:t>
            </a:r>
            <a:r>
              <a:rPr lang="en-GB" sz="2800" b="0" i="0" dirty="0">
                <a:effectLst/>
                <a:latin typeface="Times New Roman" panose="02020603050405020304" pitchFamily="18" charset="0"/>
                <a:cs typeface="Times New Roman" panose="02020603050405020304" pitchFamily="18" charset="0"/>
              </a:rPr>
              <a:t>.</a:t>
            </a:r>
          </a:p>
          <a:p>
            <a:pPr algn="just" fontAlgn="base"/>
            <a:endParaRPr lang="en-GB" sz="2800" dirty="0">
              <a:latin typeface="Times New Roman" panose="02020603050405020304" pitchFamily="18" charset="0"/>
              <a:cs typeface="Times New Roman" panose="02020603050405020304" pitchFamily="18" charset="0"/>
            </a:endParaRPr>
          </a:p>
          <a:p>
            <a:pPr algn="just" fontAlgn="base"/>
            <a:r>
              <a:rPr lang="en-GB" sz="2800" b="0" i="0" dirty="0">
                <a:effectLst/>
                <a:latin typeface="Times New Roman" panose="02020603050405020304" pitchFamily="18" charset="0"/>
                <a:cs typeface="Times New Roman" panose="02020603050405020304" pitchFamily="18" charset="0"/>
              </a:rPr>
              <a:t>In the holdout method, data set is partitioned, such that – maximum data belongs to training set and remaining data belongs to test set.</a:t>
            </a:r>
          </a:p>
        </p:txBody>
      </p:sp>
    </p:spTree>
    <p:extLst>
      <p:ext uri="{BB962C8B-B14F-4D97-AF65-F5344CB8AC3E}">
        <p14:creationId xmlns:p14="http://schemas.microsoft.com/office/powerpoint/2010/main" val="719037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6ECA0E-DE61-6CA7-6175-D339836F1C70}"/>
              </a:ext>
            </a:extLst>
          </p:cNvPr>
          <p:cNvSpPr txBox="1"/>
          <p:nvPr/>
        </p:nvSpPr>
        <p:spPr>
          <a:xfrm>
            <a:off x="409268" y="582067"/>
            <a:ext cx="10504538" cy="6124754"/>
          </a:xfrm>
          <a:prstGeom prst="rect">
            <a:avLst/>
          </a:prstGeom>
          <a:noFill/>
        </p:spPr>
        <p:txBody>
          <a:bodyPr wrap="square">
            <a:spAutoFit/>
          </a:bodyPr>
          <a:lstStyle/>
          <a:p>
            <a:pPr algn="ctr" fontAlgn="base"/>
            <a:r>
              <a:rPr lang="en-GB" sz="2800" b="1" i="0" dirty="0">
                <a:effectLst/>
                <a:latin typeface="Times New Roman" panose="02020603050405020304" pitchFamily="18" charset="0"/>
                <a:cs typeface="Times New Roman" panose="02020603050405020304" pitchFamily="18" charset="0"/>
              </a:rPr>
              <a:t>Example </a:t>
            </a:r>
          </a:p>
          <a:p>
            <a:pPr algn="just" fontAlgn="base"/>
            <a:br>
              <a:rPr lang="en-GB" sz="2800" b="0" i="0" dirty="0">
                <a:effectLst/>
                <a:latin typeface="Times New Roman" panose="02020603050405020304" pitchFamily="18" charset="0"/>
                <a:cs typeface="Times New Roman" panose="02020603050405020304" pitchFamily="18" charset="0"/>
              </a:rPr>
            </a:br>
            <a:r>
              <a:rPr lang="en-GB" sz="2800" b="0" i="0" dirty="0">
                <a:effectLst/>
                <a:latin typeface="Times New Roman" panose="02020603050405020304" pitchFamily="18" charset="0"/>
                <a:cs typeface="Times New Roman" panose="02020603050405020304" pitchFamily="18" charset="0"/>
              </a:rPr>
              <a:t>If there are 20 data items present, 12 are placed in training set and remaining 8 are placed in test set.</a:t>
            </a:r>
          </a:p>
          <a:p>
            <a:pPr algn="just" fontAlgn="base">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After partitioning data set into two sets, training set is used to build a model/classifier.</a:t>
            </a:r>
          </a:p>
          <a:p>
            <a:pPr algn="just" fontAlgn="base">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After construction of classifier, we use data items in test set, to test accuracy, error rate and error estimate of model/classifier.</a:t>
            </a:r>
          </a:p>
          <a:p>
            <a:pPr algn="just" fontAlgn="base"/>
            <a:r>
              <a:rPr lang="en-GB" sz="2800" b="0" i="0" dirty="0">
                <a:effectLst/>
                <a:latin typeface="Times New Roman" panose="02020603050405020304" pitchFamily="18" charset="0"/>
                <a:cs typeface="Times New Roman" panose="02020603050405020304" pitchFamily="18" charset="0"/>
              </a:rPr>
              <a:t>However, it is vital to remember two statements with regard to holdout method. These are :</a:t>
            </a:r>
          </a:p>
          <a:p>
            <a:pPr algn="just" fontAlgn="base"/>
            <a:r>
              <a:rPr lang="en-GB" sz="2800" b="0" i="0" dirty="0">
                <a:effectLst/>
                <a:latin typeface="Times New Roman" panose="02020603050405020304" pitchFamily="18" charset="0"/>
                <a:cs typeface="Times New Roman" panose="02020603050405020304" pitchFamily="18" charset="0"/>
              </a:rPr>
              <a:t>If maximum possible data items are placed in training set for construction of model/classifier, classifier’s error rates and estimates would be very low and accuracy would be high. This is sign of a good classifier/model.</a:t>
            </a:r>
          </a:p>
        </p:txBody>
      </p:sp>
    </p:spTree>
    <p:extLst>
      <p:ext uri="{BB962C8B-B14F-4D97-AF65-F5344CB8AC3E}">
        <p14:creationId xmlns:p14="http://schemas.microsoft.com/office/powerpoint/2010/main" val="1568667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7610E-94F2-FE22-C803-ED2F52FE8B26}"/>
              </a:ext>
            </a:extLst>
          </p:cNvPr>
          <p:cNvSpPr txBox="1"/>
          <p:nvPr/>
        </p:nvSpPr>
        <p:spPr>
          <a:xfrm>
            <a:off x="1072944" y="566678"/>
            <a:ext cx="9132939" cy="4832092"/>
          </a:xfrm>
          <a:prstGeom prst="rect">
            <a:avLst/>
          </a:prstGeom>
          <a:noFill/>
        </p:spPr>
        <p:txBody>
          <a:bodyPr wrap="square">
            <a:spAutoFit/>
          </a:bodyPr>
          <a:lstStyle/>
          <a:p>
            <a:pPr algn="ctr" fontAlgn="base"/>
            <a:r>
              <a:rPr lang="en-GB" sz="2800" b="1" i="0" dirty="0">
                <a:effectLst/>
                <a:latin typeface="Times New Roman" panose="02020603050405020304" pitchFamily="18" charset="0"/>
                <a:cs typeface="Times New Roman" panose="02020603050405020304" pitchFamily="18" charset="0"/>
              </a:rPr>
              <a:t>Example</a:t>
            </a:r>
          </a:p>
          <a:p>
            <a:pPr algn="just" fontAlgn="base"/>
            <a:br>
              <a:rPr lang="en-GB" sz="2800" b="0" i="0" dirty="0">
                <a:effectLst/>
                <a:latin typeface="Times New Roman" panose="02020603050405020304" pitchFamily="18" charset="0"/>
                <a:cs typeface="Times New Roman" panose="02020603050405020304" pitchFamily="18" charset="0"/>
              </a:rPr>
            </a:br>
            <a:r>
              <a:rPr lang="en-GB" sz="2800" b="0" i="0" dirty="0">
                <a:effectLst/>
                <a:latin typeface="Times New Roman" panose="02020603050405020304" pitchFamily="18" charset="0"/>
                <a:cs typeface="Times New Roman" panose="02020603050405020304" pitchFamily="18" charset="0"/>
              </a:rPr>
              <a:t>A student ‘</a:t>
            </a:r>
            <a:r>
              <a:rPr lang="en-GB" sz="2800" b="0" i="0" dirty="0" err="1">
                <a:effectLst/>
                <a:latin typeface="Times New Roman" panose="02020603050405020304" pitchFamily="18" charset="0"/>
                <a:cs typeface="Times New Roman" panose="02020603050405020304" pitchFamily="18" charset="0"/>
              </a:rPr>
              <a:t>gfg</a:t>
            </a:r>
            <a:r>
              <a:rPr lang="en-GB" sz="2800" b="0" i="0" dirty="0">
                <a:effectLst/>
                <a:latin typeface="Times New Roman" panose="02020603050405020304" pitchFamily="18" charset="0"/>
                <a:cs typeface="Times New Roman" panose="02020603050405020304" pitchFamily="18" charset="0"/>
              </a:rPr>
              <a:t>’ is coached by a teacher. Teacher teaches her all possible topics which might appear for exam. Hence, she tends to commit very less mistakes in exam, thus performing well.</a:t>
            </a:r>
          </a:p>
          <a:p>
            <a:pPr algn="just" fontAlgn="base"/>
            <a:r>
              <a:rPr lang="en-GB" sz="2800" b="0" i="0" dirty="0">
                <a:effectLst/>
                <a:latin typeface="Times New Roman" panose="02020603050405020304" pitchFamily="18" charset="0"/>
                <a:cs typeface="Times New Roman" panose="02020603050405020304" pitchFamily="18" charset="0"/>
              </a:rPr>
              <a:t>If more training data are used to construct a classifier, it qualifies any data used from test set, to test it (classifier).</a:t>
            </a:r>
          </a:p>
          <a:p>
            <a:pPr algn="just" fontAlgn="base"/>
            <a:r>
              <a:rPr lang="en-GB" sz="2800" b="0" i="0" dirty="0">
                <a:effectLst/>
                <a:latin typeface="Times New Roman" panose="02020603050405020304" pitchFamily="18" charset="0"/>
                <a:cs typeface="Times New Roman" panose="02020603050405020304" pitchFamily="18" charset="0"/>
              </a:rPr>
              <a:t>If more number of data items are present in test set, such that they are used to test classifier built using training set. We can observe more accurate evaluation of classifier with respect to it’s accuracy, error rate and estimation.</a:t>
            </a:r>
          </a:p>
        </p:txBody>
      </p:sp>
    </p:spTree>
    <p:extLst>
      <p:ext uri="{BB962C8B-B14F-4D97-AF65-F5344CB8AC3E}">
        <p14:creationId xmlns:p14="http://schemas.microsoft.com/office/powerpoint/2010/main" val="414885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B5737F-9A32-0DA0-3822-799DF9052EC8}"/>
              </a:ext>
            </a:extLst>
          </p:cNvPr>
          <p:cNvSpPr txBox="1"/>
          <p:nvPr/>
        </p:nvSpPr>
        <p:spPr>
          <a:xfrm>
            <a:off x="619432" y="1364592"/>
            <a:ext cx="10589341" cy="3539430"/>
          </a:xfrm>
          <a:prstGeom prst="rect">
            <a:avLst/>
          </a:prstGeom>
          <a:noFill/>
        </p:spPr>
        <p:txBody>
          <a:bodyPr wrap="square">
            <a:spAutoFit/>
          </a:bodyPr>
          <a:lstStyle/>
          <a:p>
            <a:pPr algn="ctr"/>
            <a:r>
              <a:rPr lang="en-GB" sz="3200" b="1" i="0" u="sng" dirty="0">
                <a:effectLst/>
                <a:latin typeface="Times New Roman" panose="02020603050405020304" pitchFamily="18" charset="0"/>
                <a:cs typeface="Times New Roman" panose="02020603050405020304" pitchFamily="18" charset="0"/>
              </a:rPr>
              <a:t>Problem</a:t>
            </a:r>
          </a:p>
          <a:p>
            <a:pPr algn="just"/>
            <a:r>
              <a:rPr lang="en-GB" sz="3200" b="1" i="0" dirty="0">
                <a:effectLst/>
                <a:latin typeface="Times New Roman" panose="02020603050405020304" pitchFamily="18" charset="0"/>
                <a:cs typeface="Times New Roman" panose="02020603050405020304" pitchFamily="18" charset="0"/>
              </a:rPr>
              <a:t> </a:t>
            </a:r>
            <a:br>
              <a:rPr lang="en-GB" sz="3200" dirty="0">
                <a:latin typeface="Times New Roman" panose="02020603050405020304" pitchFamily="18" charset="0"/>
                <a:cs typeface="Times New Roman" panose="02020603050405020304" pitchFamily="18" charset="0"/>
              </a:rPr>
            </a:br>
            <a:r>
              <a:rPr lang="en-GB" sz="3200" b="0" i="0" dirty="0">
                <a:effectLst/>
                <a:latin typeface="Times New Roman" panose="02020603050405020304" pitchFamily="18" charset="0"/>
                <a:cs typeface="Times New Roman" panose="02020603050405020304" pitchFamily="18" charset="0"/>
              </a:rPr>
              <a:t>During partitioning of whole data set into 2 parts i.e., training set and test set, if all data items belonging to class – GFG1, are placed in test set entirely, such that none of data items of class GFG1 are in training set. It is evident, that model/classifier built, is not trained using data items of class – GFG1.</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578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D0A7B9-30A8-1FE5-DA49-CC82E1EFB627}"/>
              </a:ext>
            </a:extLst>
          </p:cNvPr>
          <p:cNvSpPr txBox="1"/>
          <p:nvPr/>
        </p:nvSpPr>
        <p:spPr>
          <a:xfrm>
            <a:off x="766916" y="1444098"/>
            <a:ext cx="9748684" cy="3539430"/>
          </a:xfrm>
          <a:prstGeom prst="rect">
            <a:avLst/>
          </a:prstGeom>
          <a:noFill/>
        </p:spPr>
        <p:txBody>
          <a:bodyPr wrap="square">
            <a:spAutoFit/>
          </a:bodyPr>
          <a:lstStyle/>
          <a:p>
            <a:pPr algn="ctr"/>
            <a:r>
              <a:rPr lang="en-GB" sz="3200" b="1" i="0" u="sng" dirty="0">
                <a:effectLst/>
                <a:latin typeface="urw-din"/>
              </a:rPr>
              <a:t>Solution</a:t>
            </a:r>
            <a:r>
              <a:rPr lang="en-GB" sz="3200" b="1" i="0" dirty="0">
                <a:effectLst/>
                <a:latin typeface="urw-din"/>
              </a:rPr>
              <a:t> :</a:t>
            </a:r>
          </a:p>
          <a:p>
            <a:pPr algn="just"/>
            <a:br>
              <a:rPr lang="en-GB" sz="3200" dirty="0"/>
            </a:br>
            <a:r>
              <a:rPr lang="en-GB" sz="3200" b="0" i="0" dirty="0">
                <a:effectLst/>
                <a:latin typeface="urw-din"/>
              </a:rPr>
              <a:t>Stratification is a technique, using which data items belonging to class – GFG1 are divided and placed into two data sets </a:t>
            </a:r>
            <a:r>
              <a:rPr lang="en-GB" sz="3200" b="0" i="0" dirty="0" err="1">
                <a:effectLst/>
                <a:latin typeface="urw-din"/>
              </a:rPr>
              <a:t>i.e</a:t>
            </a:r>
            <a:r>
              <a:rPr lang="en-GB" sz="3200" b="0" i="0" dirty="0">
                <a:effectLst/>
                <a:latin typeface="urw-din"/>
              </a:rPr>
              <a:t> training set and test set, equally. Such that, model/classifier is trained by data items belonging to class -GFG1.</a:t>
            </a:r>
            <a:endParaRPr lang="en-US" sz="3200" dirty="0"/>
          </a:p>
        </p:txBody>
      </p:sp>
    </p:spTree>
    <p:extLst>
      <p:ext uri="{BB962C8B-B14F-4D97-AF65-F5344CB8AC3E}">
        <p14:creationId xmlns:p14="http://schemas.microsoft.com/office/powerpoint/2010/main" val="2928858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1A12BE-7652-B313-0AD3-B3017C910328}"/>
              </a:ext>
            </a:extLst>
          </p:cNvPr>
          <p:cNvPicPr>
            <a:picLocks noChangeAspect="1"/>
          </p:cNvPicPr>
          <p:nvPr/>
        </p:nvPicPr>
        <p:blipFill>
          <a:blip r:embed="rId2"/>
          <a:stretch>
            <a:fillRect/>
          </a:stretch>
        </p:blipFill>
        <p:spPr>
          <a:xfrm>
            <a:off x="1268362" y="0"/>
            <a:ext cx="9144000" cy="6858000"/>
          </a:xfrm>
          <a:prstGeom prst="rect">
            <a:avLst/>
          </a:prstGeom>
        </p:spPr>
      </p:pic>
    </p:spTree>
    <p:extLst>
      <p:ext uri="{BB962C8B-B14F-4D97-AF65-F5344CB8AC3E}">
        <p14:creationId xmlns:p14="http://schemas.microsoft.com/office/powerpoint/2010/main" val="59849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DA25FB-11DF-D27A-3232-261D9527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26"/>
            <a:ext cx="12287832" cy="6858000"/>
          </a:xfrm>
          <a:prstGeom prst="rect">
            <a:avLst/>
          </a:prstGeom>
        </p:spPr>
      </p:pic>
    </p:spTree>
    <p:extLst>
      <p:ext uri="{BB962C8B-B14F-4D97-AF65-F5344CB8AC3E}">
        <p14:creationId xmlns:p14="http://schemas.microsoft.com/office/powerpoint/2010/main" val="3866494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B9DD2E-6863-E20D-E8F4-1C86869A0BA5}"/>
              </a:ext>
            </a:extLst>
          </p:cNvPr>
          <p:cNvSpPr txBox="1"/>
          <p:nvPr/>
        </p:nvSpPr>
        <p:spPr>
          <a:xfrm>
            <a:off x="1696065" y="2374490"/>
            <a:ext cx="9217741" cy="1754326"/>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K Fold Cross Validation method</a:t>
            </a:r>
          </a:p>
          <a:p>
            <a:pPr algn="ctr"/>
            <a:r>
              <a:rPr lang="en-US" sz="5400" dirty="0">
                <a:latin typeface="Times New Roman" panose="02020603050405020304" pitchFamily="18" charset="0"/>
                <a:cs typeface="Times New Roman" panose="02020603050405020304" pitchFamily="18" charset="0"/>
              </a:rPr>
              <a:t>(Repeated Hold out Method)</a:t>
            </a:r>
          </a:p>
        </p:txBody>
      </p:sp>
    </p:spTree>
    <p:extLst>
      <p:ext uri="{BB962C8B-B14F-4D97-AF65-F5344CB8AC3E}">
        <p14:creationId xmlns:p14="http://schemas.microsoft.com/office/powerpoint/2010/main" val="312906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5C660-DF37-602E-1F6F-4B09C9CFC5C6}"/>
              </a:ext>
            </a:extLst>
          </p:cNvPr>
          <p:cNvSpPr txBox="1"/>
          <p:nvPr/>
        </p:nvSpPr>
        <p:spPr>
          <a:xfrm>
            <a:off x="1047135" y="1647355"/>
            <a:ext cx="9586452" cy="3170099"/>
          </a:xfrm>
          <a:prstGeom prst="rect">
            <a:avLst/>
          </a:prstGeom>
          <a:noFill/>
        </p:spPr>
        <p:txBody>
          <a:bodyPr wrap="square">
            <a:spAutoFit/>
          </a:bodyPr>
          <a:lstStyle/>
          <a:p>
            <a:pPr algn="l" fontAlgn="base">
              <a:buFont typeface="Arial" panose="020B0604020202020204" pitchFamily="34" charset="0"/>
              <a:buChar char="•"/>
            </a:pPr>
            <a:r>
              <a:rPr lang="en-GB" sz="4000" b="1" i="0" dirty="0">
                <a:effectLst/>
                <a:latin typeface="Times New Roman" panose="02020603050405020304" pitchFamily="18" charset="0"/>
                <a:cs typeface="Times New Roman" panose="02020603050405020304" pitchFamily="18" charset="0"/>
              </a:rPr>
              <a:t>Repeated Holdout Method</a:t>
            </a:r>
            <a:r>
              <a:rPr lang="en-GB" sz="4000" b="0" i="0" dirty="0">
                <a:effectLst/>
                <a:latin typeface="Times New Roman" panose="02020603050405020304" pitchFamily="18" charset="0"/>
                <a:cs typeface="Times New Roman" panose="02020603050405020304" pitchFamily="18" charset="0"/>
              </a:rPr>
              <a:t> </a:t>
            </a:r>
            <a:r>
              <a:rPr lang="en-GB" sz="3200" b="0" i="0" dirty="0">
                <a:effectLst/>
                <a:latin typeface="Times New Roman" panose="02020603050405020304" pitchFamily="18" charset="0"/>
                <a:cs typeface="Times New Roman" panose="02020603050405020304" pitchFamily="18" charset="0"/>
              </a:rPr>
              <a:t>is an iteration of the holdout method </a:t>
            </a:r>
            <a:r>
              <a:rPr lang="en-GB" sz="3200" b="0" i="0" dirty="0" err="1">
                <a:effectLst/>
                <a:latin typeface="Times New Roman" panose="02020603050405020304" pitchFamily="18" charset="0"/>
                <a:cs typeface="Times New Roman" panose="02020603050405020304" pitchFamily="18" charset="0"/>
              </a:rPr>
              <a:t>i.e</a:t>
            </a:r>
            <a:r>
              <a:rPr lang="en-GB" sz="3200" b="0" i="0" dirty="0">
                <a:effectLst/>
                <a:latin typeface="Times New Roman" panose="02020603050405020304" pitchFamily="18" charset="0"/>
                <a:cs typeface="Times New Roman" panose="02020603050405020304" pitchFamily="18" charset="0"/>
              </a:rPr>
              <a:t> it is the repeated execution of the holdout method.</a:t>
            </a:r>
          </a:p>
          <a:p>
            <a:pPr algn="l" fontAlgn="base">
              <a:buFont typeface="Arial" panose="020B0604020202020204" pitchFamily="34" charset="0"/>
              <a:buChar char="•"/>
            </a:pPr>
            <a:endParaRPr lang="en-GB" sz="3200" dirty="0">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endParaRPr lang="en-GB" sz="3200" b="0"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This method can be repeated — ‘K’ times/iterations.</a:t>
            </a:r>
          </a:p>
        </p:txBody>
      </p:sp>
    </p:spTree>
    <p:extLst>
      <p:ext uri="{BB962C8B-B14F-4D97-AF65-F5344CB8AC3E}">
        <p14:creationId xmlns:p14="http://schemas.microsoft.com/office/powerpoint/2010/main" val="3941392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09B39-D6EA-9252-B0D9-C170A846DA78}"/>
              </a:ext>
            </a:extLst>
          </p:cNvPr>
          <p:cNvSpPr txBox="1"/>
          <p:nvPr/>
        </p:nvSpPr>
        <p:spPr>
          <a:xfrm>
            <a:off x="1120877" y="1397675"/>
            <a:ext cx="9674941" cy="4031873"/>
          </a:xfrm>
          <a:prstGeom prst="rect">
            <a:avLst/>
          </a:prstGeom>
          <a:noFill/>
        </p:spPr>
        <p:txBody>
          <a:bodyPr wrap="square">
            <a:spAutoFit/>
          </a:bodyPr>
          <a:lstStyle/>
          <a:p>
            <a:pPr algn="just" fontAlgn="base">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In this method, we employ random sampling of the dataset. The dataset is partitioned randomly and not on the basis of any formula.</a:t>
            </a:r>
          </a:p>
          <a:p>
            <a:pPr algn="just" fontAlgn="base"/>
            <a:endParaRPr lang="en-GB" sz="3200" b="0" i="0" dirty="0">
              <a:effectLst/>
              <a:latin typeface="Times New Roman" panose="02020603050405020304" pitchFamily="18" charset="0"/>
              <a:cs typeface="Times New Roman" panose="02020603050405020304" pitchFamily="18" charset="0"/>
            </a:endParaRPr>
          </a:p>
          <a:p>
            <a:pPr algn="just" fontAlgn="base"/>
            <a:r>
              <a:rPr lang="en-GB" sz="3200" b="0" i="0" dirty="0">
                <a:effectLst/>
                <a:latin typeface="Times New Roman" panose="02020603050405020304" pitchFamily="18" charset="0"/>
                <a:cs typeface="Times New Roman" panose="02020603050405020304" pitchFamily="18" charset="0"/>
              </a:rPr>
              <a:t>[</a:t>
            </a:r>
            <a:r>
              <a:rPr lang="en-GB" sz="3200" b="1" i="0" dirty="0">
                <a:effectLst/>
                <a:latin typeface="Times New Roman" panose="02020603050405020304" pitchFamily="18" charset="0"/>
                <a:cs typeface="Times New Roman" panose="02020603050405020304" pitchFamily="18" charset="0"/>
              </a:rPr>
              <a:t>Note:</a:t>
            </a:r>
            <a:r>
              <a:rPr lang="en-GB" sz="3200" b="0" i="0" dirty="0">
                <a:effectLst/>
                <a:latin typeface="Times New Roman" panose="02020603050405020304" pitchFamily="18" charset="0"/>
                <a:cs typeface="Times New Roman" panose="02020603050405020304" pitchFamily="18" charset="0"/>
              </a:rPr>
              <a:t> Random sampling refers to the selection of ‘n’ individuals from the population, chosen in such a way that every set of ‘n’ individuals has the same chance to be selected. ] </a:t>
            </a:r>
          </a:p>
        </p:txBody>
      </p:sp>
    </p:spTree>
    <p:extLst>
      <p:ext uri="{BB962C8B-B14F-4D97-AF65-F5344CB8AC3E}">
        <p14:creationId xmlns:p14="http://schemas.microsoft.com/office/powerpoint/2010/main" val="4028905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3AB426-4FEF-9B15-178D-64485C5B6313}"/>
              </a:ext>
            </a:extLst>
          </p:cNvPr>
          <p:cNvSpPr>
            <a:spLocks noChangeArrowheads="1"/>
          </p:cNvSpPr>
          <p:nvPr/>
        </p:nvSpPr>
        <p:spPr bwMode="auto">
          <a:xfrm>
            <a:off x="981280" y="250166"/>
            <a:ext cx="959331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Example – Consider a dataset, which is stratified into the training set and test set, randomly. We repeat the holdout method for ‘K’ iterations. Let us assume K=3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3074" name="Picture 2">
            <a:extLst>
              <a:ext uri="{FF2B5EF4-FFF2-40B4-BE49-F238E27FC236}">
                <a16:creationId xmlns:a16="http://schemas.microsoft.com/office/drawing/2014/main" id="{9F0F61A2-11A7-3A6E-30B2-804C9EC9E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788" y="2246046"/>
            <a:ext cx="7207967" cy="4599371"/>
          </a:xfrm>
          <a:prstGeom prst="rect">
            <a:avLst/>
          </a:prstGeom>
          <a:solidFill>
            <a:schemeClr val="tx1"/>
          </a:solidFill>
        </p:spPr>
      </p:pic>
    </p:spTree>
    <p:extLst>
      <p:ext uri="{BB962C8B-B14F-4D97-AF65-F5344CB8AC3E}">
        <p14:creationId xmlns:p14="http://schemas.microsoft.com/office/powerpoint/2010/main" val="18991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6E318A-FC14-1A72-A31F-6C936E054387}"/>
              </a:ext>
            </a:extLst>
          </p:cNvPr>
          <p:cNvSpPr txBox="1"/>
          <p:nvPr/>
        </p:nvSpPr>
        <p:spPr>
          <a:xfrm>
            <a:off x="575187" y="1120676"/>
            <a:ext cx="10810567" cy="5693866"/>
          </a:xfrm>
          <a:prstGeom prst="rect">
            <a:avLst/>
          </a:prstGeom>
          <a:noFill/>
        </p:spPr>
        <p:txBody>
          <a:bodyPr wrap="square">
            <a:spAutoFit/>
          </a:bodyPr>
          <a:lstStyle/>
          <a:p>
            <a:pPr algn="just" fontAlgn="base">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The shaded portions in the above iterations are the test sets and the unshaded portions are the training sets, which are obtained after the stratification of the dataset.</a:t>
            </a:r>
          </a:p>
          <a:p>
            <a:pPr algn="just" fontAlgn="base">
              <a:buFont typeface="Arial" panose="020B0604020202020204" pitchFamily="34" charset="0"/>
              <a:buChar char="•"/>
            </a:pPr>
            <a:endParaRPr lang="en-GB" sz="2800" b="0" i="0" dirty="0">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In the first iteration ‘ITERATION – 01’, a classifier is constructed on the basis of the data items/example that belongs to the training set. The classifier after construction is applied to the test set. The result obtained is an error estimate, say ‘E1’.</a:t>
            </a:r>
          </a:p>
          <a:p>
            <a:pPr algn="just" fontAlgn="base">
              <a:buFont typeface="Arial" panose="020B0604020202020204" pitchFamily="34" charset="0"/>
              <a:buChar char="•"/>
            </a:pPr>
            <a:endParaRPr lang="en-GB" sz="2800" b="0" i="0" dirty="0">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In the second iteration ‘ITERATION – 02’, the first iteration is randomly arranged. A classifier is now constructed on the basis of training set data items/examples. The classifier after construction is applied to the test set. The result obtained is an error estimate, say ‘E2’.</a:t>
            </a:r>
          </a:p>
        </p:txBody>
      </p:sp>
    </p:spTree>
    <p:extLst>
      <p:ext uri="{BB962C8B-B14F-4D97-AF65-F5344CB8AC3E}">
        <p14:creationId xmlns:p14="http://schemas.microsoft.com/office/powerpoint/2010/main" val="177200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744757-07CE-CAA5-27B1-12542761CD8E}"/>
              </a:ext>
            </a:extLst>
          </p:cNvPr>
          <p:cNvSpPr txBox="1"/>
          <p:nvPr/>
        </p:nvSpPr>
        <p:spPr>
          <a:xfrm>
            <a:off x="371168" y="1057765"/>
            <a:ext cx="10454640" cy="3970318"/>
          </a:xfrm>
          <a:prstGeom prst="rect">
            <a:avLst/>
          </a:prstGeom>
          <a:noFill/>
        </p:spPr>
        <p:txBody>
          <a:bodyPr wrap="square">
            <a:spAutoFit/>
          </a:bodyPr>
          <a:lstStyle/>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In the third iteration ‘ITERATION – 03’, the second iteration is randomly arranged. A classifier is now constructed on the basis of training set data items/examples. The classifier after construction is applied to the test set. The result obtained is an error estimate, say ‘E3’.</a:t>
            </a:r>
          </a:p>
          <a:p>
            <a:pPr marL="457200" indent="-457200" algn="just">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iterations are thus repeated ‘K=3’ times.</a:t>
            </a:r>
          </a:p>
          <a:p>
            <a:pPr marL="457200" indent="-457200" algn="just">
              <a:buFont typeface="Arial" panose="020B0604020202020204" pitchFamily="34" charset="0"/>
              <a:buChar char="•"/>
            </a:pPr>
            <a:endParaRPr lang="en-GB"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To find the overall error estimate, we can use the formula –</a:t>
            </a:r>
          </a:p>
        </p:txBody>
      </p:sp>
      <p:pic>
        <p:nvPicPr>
          <p:cNvPr id="6" name="Picture 5">
            <a:extLst>
              <a:ext uri="{FF2B5EF4-FFF2-40B4-BE49-F238E27FC236}">
                <a16:creationId xmlns:a16="http://schemas.microsoft.com/office/drawing/2014/main" id="{3A548568-77DC-C2DB-D63A-170C6E6072C4}"/>
              </a:ext>
            </a:extLst>
          </p:cNvPr>
          <p:cNvPicPr>
            <a:picLocks noChangeAspect="1"/>
          </p:cNvPicPr>
          <p:nvPr/>
        </p:nvPicPr>
        <p:blipFill>
          <a:blip r:embed="rId2"/>
          <a:stretch>
            <a:fillRect/>
          </a:stretch>
        </p:blipFill>
        <p:spPr>
          <a:xfrm>
            <a:off x="1496905" y="5660247"/>
            <a:ext cx="9767229" cy="578322"/>
          </a:xfrm>
          <a:prstGeom prst="rect">
            <a:avLst/>
          </a:prstGeom>
          <a:solidFill>
            <a:schemeClr val="tx1"/>
          </a:solidFill>
        </p:spPr>
      </p:pic>
    </p:spTree>
    <p:extLst>
      <p:ext uri="{BB962C8B-B14F-4D97-AF65-F5344CB8AC3E}">
        <p14:creationId xmlns:p14="http://schemas.microsoft.com/office/powerpoint/2010/main" val="1545763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88D07D-0858-F4FF-62C7-3D677A745C34}"/>
              </a:ext>
            </a:extLst>
          </p:cNvPr>
          <p:cNvSpPr>
            <a:spLocks noChangeArrowheads="1"/>
          </p:cNvSpPr>
          <p:nvPr/>
        </p:nvSpPr>
        <p:spPr bwMode="auto">
          <a:xfrm>
            <a:off x="560438" y="843677"/>
            <a:ext cx="10564761" cy="258532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effectLst/>
                <a:latin typeface="urw-din"/>
              </a:rPr>
              <a:t>Problem: Overlapping</a:t>
            </a:r>
            <a:r>
              <a:rPr kumimoji="0" lang="en-US" altLang="en-US" sz="2800" b="1" i="0" u="none" strike="noStrike" cap="none" normalizeH="0" baseline="0" dirty="0">
                <a:ln>
                  <a:noFill/>
                </a:ln>
                <a:effectLst/>
                <a:latin typeface="urw-din"/>
              </a:rPr>
              <a:t> </a:t>
            </a:r>
            <a:r>
              <a:rPr kumimoji="0" lang="en-US" altLang="en-US" sz="2800" b="1" i="1" u="none" strike="noStrike" cap="none" normalizeH="0" baseline="0" dirty="0">
                <a:ln>
                  <a:noFill/>
                </a:ln>
                <a:effectLst/>
                <a:latin typeface="urw-din"/>
              </a:rPr>
              <a:t>test set problem.</a:t>
            </a:r>
            <a:endParaRPr kumimoji="0" lang="en-US" altLang="en-US" sz="2800" b="1" i="0" u="none" strike="noStrike" cap="none" normalizeH="0" baseline="0" dirty="0">
              <a:ln>
                <a:noFill/>
              </a:ln>
              <a:effectLst/>
              <a:latin typeface="urw-di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urw-din"/>
              </a:rPr>
              <a:t>Since we partition the dataset randomly into a training set and test set, there are some data items/examples that could not be placed in the training set at all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latin typeface="urw-din"/>
              </a:rPr>
              <a:t>Example – </a:t>
            </a:r>
            <a:endParaRPr kumimoji="0" lang="en-US" altLang="en-US" sz="2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urw-din"/>
              </a:rPr>
              <a:t>  </a:t>
            </a:r>
            <a:endParaRPr kumimoji="0" lang="en-US" altLang="en-US" sz="2800" b="0" i="0" u="none" strike="noStrike" cap="none" normalizeH="0" baseline="0" dirty="0">
              <a:ln>
                <a:noFill/>
              </a:ln>
              <a:effectLst/>
              <a:latin typeface="Arial" panose="020B0604020202020204" pitchFamily="34" charset="0"/>
            </a:endParaRPr>
          </a:p>
        </p:txBody>
      </p:sp>
      <p:pic>
        <p:nvPicPr>
          <p:cNvPr id="5122" name="Picture 2">
            <a:extLst>
              <a:ext uri="{FF2B5EF4-FFF2-40B4-BE49-F238E27FC236}">
                <a16:creationId xmlns:a16="http://schemas.microsoft.com/office/drawing/2014/main" id="{02F63C28-5FFA-7386-B229-3C9E9F3DD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36" y="3239164"/>
            <a:ext cx="5000625" cy="3286126"/>
          </a:xfrm>
          <a:prstGeom prst="rect">
            <a:avLst/>
          </a:prstGeom>
          <a:solidFill>
            <a:srgbClr val="FFFFFF"/>
          </a:solidFill>
        </p:spPr>
      </p:pic>
    </p:spTree>
    <p:extLst>
      <p:ext uri="{BB962C8B-B14F-4D97-AF65-F5344CB8AC3E}">
        <p14:creationId xmlns:p14="http://schemas.microsoft.com/office/powerpoint/2010/main" val="1441212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C207C-4E8D-D722-CD40-EAB962E97296}"/>
              </a:ext>
            </a:extLst>
          </p:cNvPr>
          <p:cNvSpPr txBox="1"/>
          <p:nvPr/>
        </p:nvSpPr>
        <p:spPr>
          <a:xfrm>
            <a:off x="997529" y="1983938"/>
            <a:ext cx="10571017" cy="2585323"/>
          </a:xfrm>
          <a:prstGeom prst="rect">
            <a:avLst/>
          </a:prstGeom>
          <a:noFill/>
        </p:spPr>
        <p:txBody>
          <a:bodyPr wrap="square">
            <a:spAutoFit/>
          </a:bodyPr>
          <a:lstStyle/>
          <a:p>
            <a:pPr algn="ctr"/>
            <a:r>
              <a:rPr lang="en-US" sz="5400" b="1" i="0" u="none" strike="noStrike" baseline="0" dirty="0">
                <a:latin typeface="Times New Roman" panose="02020603050405020304" pitchFamily="18" charset="0"/>
                <a:cs typeface="Times New Roman" panose="02020603050405020304" pitchFamily="18" charset="0"/>
              </a:rPr>
              <a:t>3.3.1 Model representation </a:t>
            </a:r>
          </a:p>
          <a:p>
            <a:pPr algn="ctr"/>
            <a:r>
              <a:rPr lang="en-US" sz="5400" b="1" i="0" u="none" strike="noStrike" baseline="0" dirty="0">
                <a:latin typeface="Times New Roman" panose="02020603050405020304" pitchFamily="18" charset="0"/>
                <a:cs typeface="Times New Roman" panose="02020603050405020304" pitchFamily="18" charset="0"/>
              </a:rPr>
              <a:t>and </a:t>
            </a:r>
          </a:p>
          <a:p>
            <a:pPr algn="ctr"/>
            <a:r>
              <a:rPr lang="en-US" sz="5400" b="1" i="0" u="none" strike="noStrike" baseline="0" dirty="0">
                <a:latin typeface="Times New Roman" panose="02020603050405020304" pitchFamily="18" charset="0"/>
                <a:cs typeface="Times New Roman" panose="02020603050405020304" pitchFamily="18" charset="0"/>
              </a:rPr>
              <a:t>interpretability 	</a:t>
            </a:r>
          </a:p>
        </p:txBody>
      </p:sp>
    </p:spTree>
    <p:extLst>
      <p:ext uri="{BB962C8B-B14F-4D97-AF65-F5344CB8AC3E}">
        <p14:creationId xmlns:p14="http://schemas.microsoft.com/office/powerpoint/2010/main" val="134493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62D9D-5032-243B-9706-789D6E0E4DA3}"/>
              </a:ext>
            </a:extLst>
          </p:cNvPr>
          <p:cNvSpPr txBox="1"/>
          <p:nvPr/>
        </p:nvSpPr>
        <p:spPr>
          <a:xfrm>
            <a:off x="346364" y="920621"/>
            <a:ext cx="10266217" cy="5016758"/>
          </a:xfrm>
          <a:prstGeom prst="rect">
            <a:avLst/>
          </a:prstGeom>
          <a:noFill/>
        </p:spPr>
        <p:txBody>
          <a:bodyPr wrap="square">
            <a:spAutoFit/>
          </a:bodyPr>
          <a:lstStyle/>
          <a:p>
            <a:pPr marL="457200" indent="-457200" algn="just">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The main goal of each machine learning model is </a:t>
            </a:r>
            <a:r>
              <a:rPr lang="en-GB" sz="3200" b="1" i="0" dirty="0">
                <a:effectLst/>
                <a:latin typeface="Times New Roman" panose="02020603050405020304" pitchFamily="18" charset="0"/>
                <a:cs typeface="Times New Roman" panose="02020603050405020304" pitchFamily="18" charset="0"/>
              </a:rPr>
              <a:t>to generalize well</a:t>
            </a:r>
            <a:r>
              <a:rPr lang="en-GB" sz="3200" b="0" i="0" dirty="0">
                <a:effectLst/>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Here </a:t>
            </a:r>
            <a:r>
              <a:rPr lang="en-GB" sz="3200" b="1" i="0" dirty="0">
                <a:effectLst/>
                <a:latin typeface="Times New Roman" panose="02020603050405020304" pitchFamily="18" charset="0"/>
                <a:cs typeface="Times New Roman" panose="02020603050405020304" pitchFamily="18" charset="0"/>
              </a:rPr>
              <a:t>generalization</a:t>
            </a:r>
            <a:r>
              <a:rPr lang="en-GB" sz="3200" b="0" i="0" dirty="0">
                <a:effectLst/>
                <a:latin typeface="Times New Roman" panose="02020603050405020304" pitchFamily="18" charset="0"/>
                <a:cs typeface="Times New Roman" panose="02020603050405020304" pitchFamily="18" charset="0"/>
              </a:rPr>
              <a:t> defines the ability of an ML model to provide a suitable output by adapting the given set of unknown input. </a:t>
            </a:r>
          </a:p>
          <a:p>
            <a:pPr marL="457200" indent="-457200" algn="just">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It means after providing training on the dataset, it can produce reliable and accurate output. </a:t>
            </a:r>
          </a:p>
          <a:p>
            <a:pPr marL="457200" indent="-457200" algn="just">
              <a:buFont typeface="Arial" panose="020B0604020202020204" pitchFamily="34" charset="0"/>
              <a:buChar char="•"/>
            </a:pPr>
            <a:r>
              <a:rPr lang="en-GB" sz="3200" b="0" i="0" dirty="0">
                <a:effectLst/>
                <a:latin typeface="Times New Roman" panose="02020603050405020304" pitchFamily="18" charset="0"/>
                <a:cs typeface="Times New Roman" panose="02020603050405020304" pitchFamily="18" charset="0"/>
              </a:rPr>
              <a:t>Hence, the underfitting and overfitting are the two terms that need to be checked for the performance of the model and whether the model is generalizing well or not.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0518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5BFA9E-4E33-9B8E-E345-ABD31D03FE63}"/>
              </a:ext>
            </a:extLst>
          </p:cNvPr>
          <p:cNvPicPr>
            <a:picLocks noChangeAspect="1"/>
          </p:cNvPicPr>
          <p:nvPr/>
        </p:nvPicPr>
        <p:blipFill>
          <a:blip r:embed="rId2"/>
          <a:stretch>
            <a:fillRect/>
          </a:stretch>
        </p:blipFill>
        <p:spPr>
          <a:xfrm>
            <a:off x="0" y="0"/>
            <a:ext cx="12192000" cy="7595419"/>
          </a:xfrm>
          <a:prstGeom prst="rect">
            <a:avLst/>
          </a:prstGeom>
        </p:spPr>
      </p:pic>
    </p:spTree>
    <p:extLst>
      <p:ext uri="{BB962C8B-B14F-4D97-AF65-F5344CB8AC3E}">
        <p14:creationId xmlns:p14="http://schemas.microsoft.com/office/powerpoint/2010/main" val="299317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312E86-F362-6D77-6E3A-C7BEA38CFC37}"/>
              </a:ext>
            </a:extLst>
          </p:cNvPr>
          <p:cNvSpPr txBox="1"/>
          <p:nvPr/>
        </p:nvSpPr>
        <p:spPr>
          <a:xfrm>
            <a:off x="4118434" y="3090652"/>
            <a:ext cx="326221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Machine Learning</a:t>
            </a:r>
          </a:p>
        </p:txBody>
      </p:sp>
      <p:sp>
        <p:nvSpPr>
          <p:cNvPr id="3" name="TextBox 2">
            <a:extLst>
              <a:ext uri="{FF2B5EF4-FFF2-40B4-BE49-F238E27FC236}">
                <a16:creationId xmlns:a16="http://schemas.microsoft.com/office/drawing/2014/main" id="{8AC02A99-F52E-8284-67DE-D5C2FA71E69D}"/>
              </a:ext>
            </a:extLst>
          </p:cNvPr>
          <p:cNvSpPr txBox="1"/>
          <p:nvPr/>
        </p:nvSpPr>
        <p:spPr>
          <a:xfrm rot="574811">
            <a:off x="3627308" y="1038495"/>
            <a:ext cx="244218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Hypothesis</a:t>
            </a:r>
          </a:p>
        </p:txBody>
      </p:sp>
      <p:sp>
        <p:nvSpPr>
          <p:cNvPr id="4" name="TextBox 3">
            <a:extLst>
              <a:ext uri="{FF2B5EF4-FFF2-40B4-BE49-F238E27FC236}">
                <a16:creationId xmlns:a16="http://schemas.microsoft.com/office/drawing/2014/main" id="{71C1E185-DDB6-EA13-DF1B-52020BDD30B9}"/>
              </a:ext>
            </a:extLst>
          </p:cNvPr>
          <p:cNvSpPr txBox="1"/>
          <p:nvPr/>
        </p:nvSpPr>
        <p:spPr>
          <a:xfrm>
            <a:off x="2395808" y="2286556"/>
            <a:ext cx="256699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Prediction</a:t>
            </a:r>
          </a:p>
        </p:txBody>
      </p:sp>
      <p:sp>
        <p:nvSpPr>
          <p:cNvPr id="5" name="TextBox 4">
            <a:extLst>
              <a:ext uri="{FF2B5EF4-FFF2-40B4-BE49-F238E27FC236}">
                <a16:creationId xmlns:a16="http://schemas.microsoft.com/office/drawing/2014/main" id="{F8A31E5C-1E62-2A3E-161F-5B4CC60835F8}"/>
              </a:ext>
            </a:extLst>
          </p:cNvPr>
          <p:cNvSpPr txBox="1"/>
          <p:nvPr/>
        </p:nvSpPr>
        <p:spPr>
          <a:xfrm>
            <a:off x="7370618" y="3188392"/>
            <a:ext cx="401092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Modeling</a:t>
            </a:r>
          </a:p>
        </p:txBody>
      </p:sp>
      <p:sp>
        <p:nvSpPr>
          <p:cNvPr id="6" name="TextBox 5">
            <a:extLst>
              <a:ext uri="{FF2B5EF4-FFF2-40B4-BE49-F238E27FC236}">
                <a16:creationId xmlns:a16="http://schemas.microsoft.com/office/drawing/2014/main" id="{58541815-ED1F-37DA-0E28-B2CC6DF1856B}"/>
              </a:ext>
            </a:extLst>
          </p:cNvPr>
          <p:cNvSpPr txBox="1"/>
          <p:nvPr/>
        </p:nvSpPr>
        <p:spPr>
          <a:xfrm rot="21033935">
            <a:off x="1032298" y="928522"/>
            <a:ext cx="238872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Evaluation</a:t>
            </a:r>
          </a:p>
        </p:txBody>
      </p:sp>
      <p:sp>
        <p:nvSpPr>
          <p:cNvPr id="7" name="TextBox 6">
            <a:extLst>
              <a:ext uri="{FF2B5EF4-FFF2-40B4-BE49-F238E27FC236}">
                <a16:creationId xmlns:a16="http://schemas.microsoft.com/office/drawing/2014/main" id="{A8E76A89-7F74-347F-35BC-3ED6D75E9D69}"/>
              </a:ext>
            </a:extLst>
          </p:cNvPr>
          <p:cNvSpPr txBox="1"/>
          <p:nvPr/>
        </p:nvSpPr>
        <p:spPr>
          <a:xfrm>
            <a:off x="6504709" y="4188630"/>
            <a:ext cx="189850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Statistics</a:t>
            </a:r>
          </a:p>
        </p:txBody>
      </p:sp>
      <p:sp>
        <p:nvSpPr>
          <p:cNvPr id="8" name="TextBox 7">
            <a:extLst>
              <a:ext uri="{FF2B5EF4-FFF2-40B4-BE49-F238E27FC236}">
                <a16:creationId xmlns:a16="http://schemas.microsoft.com/office/drawing/2014/main" id="{65DDEC2B-EA2A-6C73-0F5E-9B58C82D8C8E}"/>
              </a:ext>
            </a:extLst>
          </p:cNvPr>
          <p:cNvSpPr txBox="1"/>
          <p:nvPr/>
        </p:nvSpPr>
        <p:spPr>
          <a:xfrm rot="20174845">
            <a:off x="3605001" y="4915800"/>
            <a:ext cx="238872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Regression</a:t>
            </a:r>
          </a:p>
        </p:txBody>
      </p:sp>
      <p:sp>
        <p:nvSpPr>
          <p:cNvPr id="9" name="TextBox 8">
            <a:extLst>
              <a:ext uri="{FF2B5EF4-FFF2-40B4-BE49-F238E27FC236}">
                <a16:creationId xmlns:a16="http://schemas.microsoft.com/office/drawing/2014/main" id="{51208C20-648F-6588-752B-FE844D8B3571}"/>
              </a:ext>
            </a:extLst>
          </p:cNvPr>
          <p:cNvSpPr txBox="1"/>
          <p:nvPr/>
        </p:nvSpPr>
        <p:spPr>
          <a:xfrm rot="1512236">
            <a:off x="8614654" y="1219985"/>
            <a:ext cx="238872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Statistics</a:t>
            </a:r>
          </a:p>
        </p:txBody>
      </p:sp>
      <p:sp>
        <p:nvSpPr>
          <p:cNvPr id="10" name="TextBox 9">
            <a:extLst>
              <a:ext uri="{FF2B5EF4-FFF2-40B4-BE49-F238E27FC236}">
                <a16:creationId xmlns:a16="http://schemas.microsoft.com/office/drawing/2014/main" id="{B492CFE9-5335-E1B6-2B9E-B1A5218442D5}"/>
              </a:ext>
            </a:extLst>
          </p:cNvPr>
          <p:cNvSpPr txBox="1"/>
          <p:nvPr/>
        </p:nvSpPr>
        <p:spPr>
          <a:xfrm rot="671644">
            <a:off x="457200" y="3055326"/>
            <a:ext cx="205002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Probability</a:t>
            </a:r>
          </a:p>
        </p:txBody>
      </p:sp>
      <p:sp>
        <p:nvSpPr>
          <p:cNvPr id="11" name="TextBox 10">
            <a:extLst>
              <a:ext uri="{FF2B5EF4-FFF2-40B4-BE49-F238E27FC236}">
                <a16:creationId xmlns:a16="http://schemas.microsoft.com/office/drawing/2014/main" id="{78DFB4FB-8D09-EBF8-58CF-44248D2F005A}"/>
              </a:ext>
            </a:extLst>
          </p:cNvPr>
          <p:cNvSpPr txBox="1"/>
          <p:nvPr/>
        </p:nvSpPr>
        <p:spPr>
          <a:xfrm rot="838267">
            <a:off x="8936182" y="5223164"/>
            <a:ext cx="253133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Algorithms</a:t>
            </a:r>
          </a:p>
        </p:txBody>
      </p:sp>
      <p:sp>
        <p:nvSpPr>
          <p:cNvPr id="12" name="TextBox 11">
            <a:extLst>
              <a:ext uri="{FF2B5EF4-FFF2-40B4-BE49-F238E27FC236}">
                <a16:creationId xmlns:a16="http://schemas.microsoft.com/office/drawing/2014/main" id="{3B07E27E-0925-1BC0-03FD-44D975E70CF2}"/>
              </a:ext>
            </a:extLst>
          </p:cNvPr>
          <p:cNvSpPr txBox="1"/>
          <p:nvPr/>
        </p:nvSpPr>
        <p:spPr>
          <a:xfrm rot="19917341">
            <a:off x="6282384" y="623936"/>
            <a:ext cx="174698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Learning</a:t>
            </a:r>
          </a:p>
        </p:txBody>
      </p:sp>
      <p:sp>
        <p:nvSpPr>
          <p:cNvPr id="13" name="TextBox 12">
            <a:extLst>
              <a:ext uri="{FF2B5EF4-FFF2-40B4-BE49-F238E27FC236}">
                <a16:creationId xmlns:a16="http://schemas.microsoft.com/office/drawing/2014/main" id="{F8DCD5CE-2E6F-E561-90FE-78F2082C0586}"/>
              </a:ext>
            </a:extLst>
          </p:cNvPr>
          <p:cNvSpPr txBox="1"/>
          <p:nvPr/>
        </p:nvSpPr>
        <p:spPr>
          <a:xfrm rot="1102255">
            <a:off x="9809018" y="2662783"/>
            <a:ext cx="165784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Training</a:t>
            </a:r>
          </a:p>
        </p:txBody>
      </p:sp>
      <p:sp>
        <p:nvSpPr>
          <p:cNvPr id="14" name="TextBox 13">
            <a:extLst>
              <a:ext uri="{FF2B5EF4-FFF2-40B4-BE49-F238E27FC236}">
                <a16:creationId xmlns:a16="http://schemas.microsoft.com/office/drawing/2014/main" id="{3E5EDFAA-C188-B63E-5F5F-E621F495476C}"/>
              </a:ext>
            </a:extLst>
          </p:cNvPr>
          <p:cNvSpPr txBox="1"/>
          <p:nvPr/>
        </p:nvSpPr>
        <p:spPr>
          <a:xfrm rot="20518491">
            <a:off x="5874327" y="5708073"/>
            <a:ext cx="301264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Problem Solving</a:t>
            </a:r>
          </a:p>
        </p:txBody>
      </p:sp>
      <p:sp>
        <p:nvSpPr>
          <p:cNvPr id="15" name="TextBox 14">
            <a:extLst>
              <a:ext uri="{FF2B5EF4-FFF2-40B4-BE49-F238E27FC236}">
                <a16:creationId xmlns:a16="http://schemas.microsoft.com/office/drawing/2014/main" id="{5A3C00D0-33E2-42CA-BDD0-BB1FBD38DE12}"/>
              </a:ext>
            </a:extLst>
          </p:cNvPr>
          <p:cNvSpPr txBox="1"/>
          <p:nvPr/>
        </p:nvSpPr>
        <p:spPr>
          <a:xfrm rot="20361625">
            <a:off x="718611" y="5092478"/>
            <a:ext cx="225493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Classification</a:t>
            </a:r>
          </a:p>
        </p:txBody>
      </p:sp>
      <p:sp>
        <p:nvSpPr>
          <p:cNvPr id="16" name="TextBox 15">
            <a:extLst>
              <a:ext uri="{FF2B5EF4-FFF2-40B4-BE49-F238E27FC236}">
                <a16:creationId xmlns:a16="http://schemas.microsoft.com/office/drawing/2014/main" id="{BCFF9ABB-36C8-797F-971A-C6CD8E512736}"/>
              </a:ext>
            </a:extLst>
          </p:cNvPr>
          <p:cNvSpPr txBox="1"/>
          <p:nvPr/>
        </p:nvSpPr>
        <p:spPr>
          <a:xfrm rot="19659799">
            <a:off x="9601199" y="3671455"/>
            <a:ext cx="2299595"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KNN</a:t>
            </a:r>
          </a:p>
        </p:txBody>
      </p:sp>
    </p:spTree>
    <p:extLst>
      <p:ext uri="{BB962C8B-B14F-4D97-AF65-F5344CB8AC3E}">
        <p14:creationId xmlns:p14="http://schemas.microsoft.com/office/powerpoint/2010/main" val="39457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ppt_x"/>
                                          </p:val>
                                        </p:tav>
                                        <p:tav tm="100000">
                                          <p:val>
                                            <p:strVal val="#ppt_x"/>
                                          </p:val>
                                        </p:tav>
                                      </p:tavLst>
                                    </p:anim>
                                    <p:anim calcmode="lin" valueType="num">
                                      <p:cBhvr additive="base">
                                        <p:cTn id="9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598ACE-5400-18FA-90EC-250DD908A6F7}"/>
              </a:ext>
            </a:extLst>
          </p:cNvPr>
          <p:cNvSpPr txBox="1"/>
          <p:nvPr/>
        </p:nvSpPr>
        <p:spPr>
          <a:xfrm>
            <a:off x="320776" y="0"/>
            <a:ext cx="11064978" cy="6740307"/>
          </a:xfrm>
          <a:prstGeom prst="rect">
            <a:avLst/>
          </a:prstGeom>
          <a:noFill/>
        </p:spPr>
        <p:txBody>
          <a:bodyPr wrap="square">
            <a:spAutoFit/>
          </a:bodyPr>
          <a:lstStyle/>
          <a:p>
            <a:r>
              <a:rPr lang="en-GB" sz="4000" b="1" i="0" dirty="0">
                <a:effectLst/>
                <a:latin typeface="Times New Roman" panose="02020603050405020304" pitchFamily="18" charset="0"/>
                <a:cs typeface="Times New Roman" panose="02020603050405020304" pitchFamily="18" charset="0"/>
              </a:rPr>
              <a:t>Underfitting</a:t>
            </a:r>
            <a:endParaRPr lang="en-GB" sz="2400" dirty="0">
              <a:latin typeface="Times New Roman" panose="02020603050405020304" pitchFamily="18" charset="0"/>
              <a:cs typeface="Times New Roman" panose="02020603050405020304" pitchFamily="18" charset="0"/>
            </a:endParaRPr>
          </a:p>
          <a:p>
            <a:r>
              <a:rPr lang="en-GB" sz="2400" b="0" i="0" dirty="0">
                <a:effectLst/>
                <a:latin typeface="Times New Roman" panose="02020603050405020304" pitchFamily="18" charset="0"/>
                <a:cs typeface="Times New Roman" panose="02020603050405020304" pitchFamily="18" charset="0"/>
              </a:rPr>
              <a:t>A statistical model or a machine learning algorithm is said to have underfitting when it cannot capture the underlying trend of the data, i.e., it only performs well on training data but performs poorly on testing data.</a:t>
            </a:r>
          </a:p>
          <a:p>
            <a:endParaRPr lang="en-GB"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Reasons for Underfitting:</a:t>
            </a:r>
            <a:endParaRPr lang="en-GB"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High bias and low variance </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size of the training dataset used is not enough.</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model is too simple.</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Training data is not cleaned and also contains noise in it.</a:t>
            </a:r>
          </a:p>
          <a:p>
            <a:endParaRPr lang="en-GB" sz="2400" dirty="0">
              <a:latin typeface="Times New Roman" panose="02020603050405020304" pitchFamily="18" charset="0"/>
              <a:cs typeface="Times New Roman" panose="02020603050405020304" pitchFamily="18" charset="0"/>
            </a:endParaRPr>
          </a:p>
          <a:p>
            <a:r>
              <a:rPr lang="en-GB" sz="2800" b="1" dirty="0">
                <a:latin typeface="Times New Roman" panose="02020603050405020304" pitchFamily="18" charset="0"/>
                <a:cs typeface="Times New Roman" panose="02020603050405020304" pitchFamily="18" charset="0"/>
              </a:rPr>
              <a:t>Techniques to reduce underfitting: </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Increase model complexity</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Increase the number of features, performing feature engineering</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Remove noise from the data.</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Increase the number of epochs or increase the duration of training to get better results.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500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7EBC9-8690-AACE-7548-1E4A3039761B}"/>
              </a:ext>
            </a:extLst>
          </p:cNvPr>
          <p:cNvSpPr txBox="1"/>
          <p:nvPr/>
        </p:nvSpPr>
        <p:spPr>
          <a:xfrm>
            <a:off x="232286" y="181957"/>
            <a:ext cx="11640166" cy="6494085"/>
          </a:xfrm>
          <a:prstGeom prst="rect">
            <a:avLst/>
          </a:prstGeom>
          <a:noFill/>
        </p:spPr>
        <p:txBody>
          <a:bodyPr wrap="square">
            <a:spAutoFit/>
          </a:bodyPr>
          <a:lstStyle/>
          <a:p>
            <a:r>
              <a:rPr lang="en-GB" sz="3200" b="1" i="0" dirty="0">
                <a:effectLst/>
                <a:latin typeface="Times New Roman" panose="02020603050405020304" pitchFamily="18" charset="0"/>
                <a:cs typeface="Times New Roman" panose="02020603050405020304" pitchFamily="18" charset="0"/>
              </a:rPr>
              <a:t>Overfitting:</a:t>
            </a:r>
            <a:r>
              <a:rPr lang="en-GB" sz="3200" b="0" i="0" dirty="0">
                <a:effectLst/>
                <a:latin typeface="Times New Roman" panose="02020603050405020304" pitchFamily="18" charset="0"/>
                <a:cs typeface="Times New Roman" panose="02020603050405020304" pitchFamily="18" charset="0"/>
              </a:rPr>
              <a:t> </a:t>
            </a:r>
          </a:p>
          <a:p>
            <a:r>
              <a:rPr lang="en-GB" sz="2400" b="0" i="0" dirty="0">
                <a:effectLst/>
                <a:latin typeface="Times New Roman" panose="02020603050405020304" pitchFamily="18" charset="0"/>
                <a:cs typeface="Times New Roman" panose="02020603050405020304" pitchFamily="18" charset="0"/>
              </a:rPr>
              <a:t>A statistical model is said to be overfitted when the model does not make accurate predictions on testing data. When a model gets trained with so much data, it starts learning from the noise and inaccurate data entries in our data set. </a:t>
            </a:r>
          </a:p>
          <a:p>
            <a:endParaRPr lang="en-GB" sz="2400"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Reasons for Overfitting are as follows:</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High variance and low bias </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model is too complex</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The size of the training data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Techniques to reduce overfitting:</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Increase training data.</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Reduce model complexity.</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Early stopping during the training phase (have an eye over the loss over the training period as soon as loss begins to increase stop training).</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Ridge Regularization and Lasso Regularization</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Use dropout for neural networks to tackle overfitting.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595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1AA07-C0EE-30F0-A4B9-5388F63D12A3}"/>
              </a:ext>
            </a:extLst>
          </p:cNvPr>
          <p:cNvSpPr txBox="1"/>
          <p:nvPr/>
        </p:nvSpPr>
        <p:spPr>
          <a:xfrm>
            <a:off x="512506" y="423916"/>
            <a:ext cx="9855610" cy="2431435"/>
          </a:xfrm>
          <a:prstGeom prst="rect">
            <a:avLst/>
          </a:prstGeom>
          <a:noFill/>
        </p:spPr>
        <p:txBody>
          <a:bodyPr wrap="square">
            <a:spAutoFit/>
          </a:bodyPr>
          <a:lstStyle/>
          <a:p>
            <a:pPr algn="just"/>
            <a:r>
              <a:rPr lang="en-GB" sz="3200" b="1" dirty="0">
                <a:latin typeface="Times New Roman" panose="02020603050405020304" pitchFamily="18" charset="0"/>
                <a:cs typeface="Times New Roman" panose="02020603050405020304" pitchFamily="18" charset="0"/>
              </a:rPr>
              <a:t>Good Fit in a Statistical Model: </a:t>
            </a:r>
          </a:p>
          <a:p>
            <a:pPr algn="just"/>
            <a:r>
              <a:rPr lang="en-GB" sz="2400" dirty="0">
                <a:latin typeface="Times New Roman" panose="02020603050405020304" pitchFamily="18" charset="0"/>
                <a:cs typeface="Times New Roman" panose="02020603050405020304" pitchFamily="18" charset="0"/>
              </a:rPr>
              <a:t>Ideally, the case when the model makes the predictions with 0 error, is said to have a good fit on the data. This situation is achievable at a spot between overfitting and underfitting. In order to understand it, we will have to look at the performance of our model with the passage of time, while it is learning from the training dataset.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134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26EB080-A6A3-CBE7-D012-6E6C3D83CB6E}"/>
              </a:ext>
            </a:extLst>
          </p:cNvPr>
          <p:cNvSpPr/>
          <p:nvPr/>
        </p:nvSpPr>
        <p:spPr>
          <a:xfrm>
            <a:off x="1135626" y="486697"/>
            <a:ext cx="2212258" cy="218276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EC58A1A-E934-0251-1BCB-18E9842B2ADB}"/>
              </a:ext>
            </a:extLst>
          </p:cNvPr>
          <p:cNvCxnSpPr>
            <a:cxnSpLocks/>
          </p:cNvCxnSpPr>
          <p:nvPr/>
        </p:nvCxnSpPr>
        <p:spPr>
          <a:xfrm>
            <a:off x="3628103" y="1578077"/>
            <a:ext cx="192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38610F-0F5D-9C5A-8830-9EDEBF7FCD98}"/>
              </a:ext>
            </a:extLst>
          </p:cNvPr>
          <p:cNvSpPr txBox="1"/>
          <p:nvPr/>
        </p:nvSpPr>
        <p:spPr>
          <a:xfrm>
            <a:off x="5589639" y="1024079"/>
            <a:ext cx="3701845" cy="1107996"/>
          </a:xfrm>
          <a:prstGeom prst="rect">
            <a:avLst/>
          </a:prstGeom>
          <a:noFill/>
        </p:spPr>
        <p:txBody>
          <a:bodyPr wrap="square" rtlCol="0">
            <a:spAutoFit/>
          </a:bodyPr>
          <a:lstStyle/>
          <a:p>
            <a:r>
              <a:rPr lang="en-US" sz="6600" dirty="0">
                <a:latin typeface="Times New Roman" panose="02020603050405020304" pitchFamily="18" charset="0"/>
                <a:cs typeface="Times New Roman" panose="02020603050405020304" pitchFamily="18" charset="0"/>
              </a:rPr>
              <a:t>Ball</a:t>
            </a:r>
          </a:p>
        </p:txBody>
      </p:sp>
      <p:pic>
        <p:nvPicPr>
          <p:cNvPr id="1026" name="Picture 2" descr="Buy Fresh Seedless Oranges Online | Walmart Canada">
            <a:extLst>
              <a:ext uri="{FF2B5EF4-FFF2-40B4-BE49-F238E27FC236}">
                <a16:creationId xmlns:a16="http://schemas.microsoft.com/office/drawing/2014/main" id="{DDB6410F-9E2A-328B-8E27-BDF069F84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424" y="3347884"/>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BD1422E-608A-23FC-4029-0E45875C1149}"/>
              </a:ext>
            </a:extLst>
          </p:cNvPr>
          <p:cNvCxnSpPr>
            <a:cxnSpLocks/>
          </p:cNvCxnSpPr>
          <p:nvPr/>
        </p:nvCxnSpPr>
        <p:spPr>
          <a:xfrm>
            <a:off x="3693487" y="4439110"/>
            <a:ext cx="192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D405B1-23F8-8147-6788-819D0AC211B2}"/>
              </a:ext>
            </a:extLst>
          </p:cNvPr>
          <p:cNvSpPr txBox="1"/>
          <p:nvPr/>
        </p:nvSpPr>
        <p:spPr>
          <a:xfrm>
            <a:off x="5801032" y="3885112"/>
            <a:ext cx="3701845" cy="1107996"/>
          </a:xfrm>
          <a:prstGeom prst="rect">
            <a:avLst/>
          </a:prstGeom>
          <a:noFill/>
        </p:spPr>
        <p:txBody>
          <a:bodyPr wrap="square" rtlCol="0">
            <a:spAutoFit/>
          </a:bodyPr>
          <a:lstStyle/>
          <a:p>
            <a:r>
              <a:rPr lang="en-US" sz="6600" dirty="0">
                <a:latin typeface="Times New Roman" panose="02020603050405020304" pitchFamily="18" charset="0"/>
                <a:cs typeface="Times New Roman" panose="02020603050405020304" pitchFamily="18" charset="0"/>
              </a:rPr>
              <a:t>Ball</a:t>
            </a:r>
          </a:p>
        </p:txBody>
      </p:sp>
      <p:sp>
        <p:nvSpPr>
          <p:cNvPr id="10" name="TextBox 9">
            <a:extLst>
              <a:ext uri="{FF2B5EF4-FFF2-40B4-BE49-F238E27FC236}">
                <a16:creationId xmlns:a16="http://schemas.microsoft.com/office/drawing/2014/main" id="{D268DDB2-78B5-73A6-ABA2-001922800FC5}"/>
              </a:ext>
            </a:extLst>
          </p:cNvPr>
          <p:cNvSpPr txBox="1"/>
          <p:nvPr/>
        </p:nvSpPr>
        <p:spPr>
          <a:xfrm>
            <a:off x="8512501" y="1392767"/>
            <a:ext cx="3020738" cy="3785652"/>
          </a:xfrm>
          <a:prstGeom prst="rect">
            <a:avLst/>
          </a:prstGeom>
          <a:solidFill>
            <a:schemeClr val="bg1">
              <a:lumMod val="85000"/>
              <a:lumOff val="15000"/>
            </a:schemeClr>
          </a:solidFill>
        </p:spPr>
        <p:txBody>
          <a:bodyPr wrap="square" rtlCol="0">
            <a:spAutoFit/>
          </a:bodyPr>
          <a:lstStyle/>
          <a:p>
            <a:r>
              <a:rPr lang="en-US" sz="4800" dirty="0">
                <a:latin typeface="Times New Roman" panose="02020603050405020304" pitchFamily="18" charset="0"/>
                <a:cs typeface="Times New Roman" panose="02020603050405020304" pitchFamily="18" charset="0"/>
              </a:rPr>
              <a:t>Attributes</a:t>
            </a:r>
          </a:p>
          <a:p>
            <a:pPr marL="285750" indent="-285750">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Sphere</a:t>
            </a:r>
          </a:p>
          <a:p>
            <a:pPr marL="285750" indent="-285750">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Play</a:t>
            </a:r>
          </a:p>
          <a:p>
            <a:pPr marL="285750" indent="-285750">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Eat</a:t>
            </a:r>
          </a:p>
          <a:p>
            <a:pPr marL="285750" indent="-285750">
              <a:buFont typeface="Arial" panose="020B0604020202020204" pitchFamily="34" charset="0"/>
              <a:buChar char="•"/>
            </a:pPr>
            <a:r>
              <a:rPr lang="en-US" sz="4800" dirty="0">
                <a:latin typeface="Times New Roman" panose="02020603050405020304" pitchFamily="18" charset="0"/>
                <a:cs typeface="Times New Roman" panose="02020603050405020304" pitchFamily="18" charset="0"/>
              </a:rPr>
              <a:t>Radius</a:t>
            </a:r>
          </a:p>
        </p:txBody>
      </p:sp>
    </p:spTree>
    <p:extLst>
      <p:ext uri="{BB962C8B-B14F-4D97-AF65-F5344CB8AC3E}">
        <p14:creationId xmlns:p14="http://schemas.microsoft.com/office/powerpoint/2010/main" val="1886413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68823D-7CB0-3B6A-909E-764B8FB72FCA}"/>
              </a:ext>
            </a:extLst>
          </p:cNvPr>
          <p:cNvSpPr txBox="1"/>
          <p:nvPr/>
        </p:nvSpPr>
        <p:spPr>
          <a:xfrm>
            <a:off x="457200" y="1254710"/>
            <a:ext cx="11000510" cy="4401205"/>
          </a:xfrm>
          <a:prstGeom prst="rect">
            <a:avLst/>
          </a:prstGeom>
          <a:noFill/>
        </p:spPr>
        <p:txBody>
          <a:bodyPr wrap="square">
            <a:spAutoFit/>
          </a:bodyPr>
          <a:lstStyle/>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Bias</a:t>
            </a:r>
            <a:r>
              <a:rPr lang="en-GB" sz="2800" i="0" dirty="0">
                <a:effectLst/>
                <a:latin typeface="Times New Roman" panose="02020603050405020304" pitchFamily="18" charset="0"/>
                <a:cs typeface="Times New Roman" panose="02020603050405020304" pitchFamily="18" charset="0"/>
              </a:rPr>
              <a:t>: Assumptions made by a model to make a function easier to learn. It is actually the error rate of the training data. When the error rate has a high value, we call it High Bias and when the error rate has a low value, we call it low Bias.</a:t>
            </a:r>
          </a:p>
          <a:p>
            <a:pPr algn="just">
              <a:buFont typeface="Arial" panose="020B0604020202020204" pitchFamily="34" charset="0"/>
              <a:buChar char="•"/>
            </a:pPr>
            <a:endParaRPr lang="en-GB" sz="280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Variance</a:t>
            </a:r>
            <a:r>
              <a:rPr lang="en-GB" sz="2800" i="0" dirty="0">
                <a:effectLst/>
                <a:latin typeface="Times New Roman" panose="02020603050405020304" pitchFamily="18" charset="0"/>
                <a:cs typeface="Times New Roman" panose="02020603050405020304" pitchFamily="18" charset="0"/>
              </a:rPr>
              <a:t>: The difference between the error rate of training data and testing data is called variance. If the difference is high then it’s called high variance and when the difference of errors is low then it’s called low variance. Usually, we want to make a low variance for generalized our model.</a:t>
            </a:r>
          </a:p>
        </p:txBody>
      </p:sp>
    </p:spTree>
    <p:extLst>
      <p:ext uri="{BB962C8B-B14F-4D97-AF65-F5344CB8AC3E}">
        <p14:creationId xmlns:p14="http://schemas.microsoft.com/office/powerpoint/2010/main" val="2933288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Bias, Variance and what do you mean by Bias-Variance Tradeoff? |  Data Science and Machine Learning | Kaggle">
            <a:extLst>
              <a:ext uri="{FF2B5EF4-FFF2-40B4-BE49-F238E27FC236}">
                <a16:creationId xmlns:a16="http://schemas.microsoft.com/office/drawing/2014/main" id="{CB5056B3-2EC0-AB11-BC14-B0113762B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36" y="0"/>
            <a:ext cx="10418618" cy="781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48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the Bias-Variance Tradeoff | by Seema Singh | Towards Data  Science">
            <a:extLst>
              <a:ext uri="{FF2B5EF4-FFF2-40B4-BE49-F238E27FC236}">
                <a16:creationId xmlns:a16="http://schemas.microsoft.com/office/drawing/2014/main" id="{C693AEAC-FEB8-2035-C03D-3CBD76834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945" y="981183"/>
            <a:ext cx="9518073" cy="58768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40E00-C88F-4FB9-9109-08BF24FE7878}"/>
              </a:ext>
            </a:extLst>
          </p:cNvPr>
          <p:cNvSpPr txBox="1"/>
          <p:nvPr/>
        </p:nvSpPr>
        <p:spPr>
          <a:xfrm>
            <a:off x="1052945" y="190170"/>
            <a:ext cx="6179127"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Bias Variance Trade-off</a:t>
            </a:r>
          </a:p>
        </p:txBody>
      </p:sp>
    </p:spTree>
    <p:extLst>
      <p:ext uri="{BB962C8B-B14F-4D97-AF65-F5344CB8AC3E}">
        <p14:creationId xmlns:p14="http://schemas.microsoft.com/office/powerpoint/2010/main" val="889734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E8F1B4-52B4-F632-8779-6ADD6707AC92}"/>
              </a:ext>
            </a:extLst>
          </p:cNvPr>
          <p:cNvSpPr txBox="1"/>
          <p:nvPr/>
        </p:nvSpPr>
        <p:spPr>
          <a:xfrm>
            <a:off x="1343891" y="2491862"/>
            <a:ext cx="10432471" cy="2123658"/>
          </a:xfrm>
          <a:prstGeom prst="rect">
            <a:avLst/>
          </a:prstGeom>
          <a:noFill/>
        </p:spPr>
        <p:txBody>
          <a:bodyPr wrap="square">
            <a:spAutoFit/>
          </a:bodyPr>
          <a:lstStyle/>
          <a:p>
            <a:r>
              <a:rPr lang="en-GB" sz="4400" b="1" i="0" u="none" strike="noStrike" baseline="0" dirty="0">
                <a:latin typeface="Times New Roman" panose="02020603050405020304" pitchFamily="18" charset="0"/>
                <a:cs typeface="Times New Roman" panose="02020603050405020304" pitchFamily="18" charset="0"/>
              </a:rPr>
              <a:t>3.3.2 Evaluating performance of a model </a:t>
            </a:r>
          </a:p>
          <a:p>
            <a:r>
              <a:rPr lang="en-US" sz="4400" b="1" i="0" u="none" strike="noStrike" baseline="0" dirty="0">
                <a:latin typeface="Times New Roman" panose="02020603050405020304" pitchFamily="18" charset="0"/>
                <a:cs typeface="Times New Roman" panose="02020603050405020304" pitchFamily="18" charset="0"/>
              </a:rPr>
              <a:t>          Confusion Matrix </a:t>
            </a:r>
          </a:p>
          <a:p>
            <a:r>
              <a:rPr lang="en-US" sz="4400" b="1" i="0" u="none" strike="noStrike" baseline="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85229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06A381-3D8A-9278-AA8A-EF6A98C0C98A}"/>
              </a:ext>
            </a:extLst>
          </p:cNvPr>
          <p:cNvSpPr txBox="1"/>
          <p:nvPr/>
        </p:nvSpPr>
        <p:spPr>
          <a:xfrm>
            <a:off x="471054" y="1173308"/>
            <a:ext cx="11042073" cy="3785652"/>
          </a:xfrm>
          <a:prstGeom prst="rect">
            <a:avLst/>
          </a:prstGeom>
          <a:noFill/>
        </p:spPr>
        <p:txBody>
          <a:bodyPr wrap="square">
            <a:spAutoFit/>
          </a:bodyPr>
          <a:lstStyle/>
          <a:p>
            <a:pPr algn="just"/>
            <a:r>
              <a:rPr lang="en-GB" sz="4000" b="1" i="0" dirty="0">
                <a:effectLst/>
                <a:latin typeface="Times New Roman" panose="02020603050405020304" pitchFamily="18" charset="0"/>
                <a:cs typeface="Times New Roman" panose="02020603050405020304" pitchFamily="18" charset="0"/>
              </a:rPr>
              <a:t>What is a Confusion Matrix?</a:t>
            </a:r>
          </a:p>
          <a:p>
            <a:pPr marL="342900" indent="-342900" algn="just">
              <a:buFont typeface="Arial" panose="020B0604020202020204" pitchFamily="34" charset="0"/>
              <a:buChar char="•"/>
            </a:pPr>
            <a:r>
              <a:rPr lang="en-GB" sz="4000" b="0" i="0" dirty="0">
                <a:effectLst/>
                <a:latin typeface="Times New Roman" panose="02020603050405020304" pitchFamily="18" charset="0"/>
                <a:cs typeface="Times New Roman" panose="02020603050405020304" pitchFamily="18" charset="0"/>
              </a:rPr>
              <a:t>A confusion matrix, also known as an </a:t>
            </a:r>
            <a:r>
              <a:rPr lang="en-GB" sz="4000" b="1" i="0" dirty="0">
                <a:solidFill>
                  <a:srgbClr val="FFFF00"/>
                </a:solidFill>
                <a:effectLst/>
                <a:latin typeface="Times New Roman" panose="02020603050405020304" pitchFamily="18" charset="0"/>
                <a:cs typeface="Times New Roman" panose="02020603050405020304" pitchFamily="18" charset="0"/>
              </a:rPr>
              <a:t>error matrix</a:t>
            </a:r>
            <a:r>
              <a:rPr lang="en-GB" sz="4000" b="0" i="0" dirty="0">
                <a:effectLst/>
                <a:latin typeface="Times New Roman" panose="02020603050405020304" pitchFamily="18" charset="0"/>
                <a:cs typeface="Times New Roman" panose="02020603050405020304" pitchFamily="18" charset="0"/>
              </a:rPr>
              <a:t>, is a </a:t>
            </a:r>
            <a:r>
              <a:rPr lang="en-GB" sz="4000" b="1" i="0" dirty="0">
                <a:effectLst/>
                <a:latin typeface="Times New Roman" panose="02020603050405020304" pitchFamily="18" charset="0"/>
                <a:cs typeface="Times New Roman" panose="02020603050405020304" pitchFamily="18" charset="0"/>
              </a:rPr>
              <a:t>summarized table </a:t>
            </a:r>
            <a:r>
              <a:rPr lang="en-GB" sz="4000" b="0" i="0" dirty="0">
                <a:effectLst/>
                <a:latin typeface="Times New Roman" panose="02020603050405020304" pitchFamily="18" charset="0"/>
                <a:cs typeface="Times New Roman" panose="02020603050405020304" pitchFamily="18" charset="0"/>
              </a:rPr>
              <a:t>used to assess the performance of a classification model. The number of correct and incorrect predictions are summarized with count values and broken down by each class.</a:t>
            </a:r>
          </a:p>
        </p:txBody>
      </p:sp>
    </p:spTree>
    <p:extLst>
      <p:ext uri="{BB962C8B-B14F-4D97-AF65-F5344CB8AC3E}">
        <p14:creationId xmlns:p14="http://schemas.microsoft.com/office/powerpoint/2010/main" val="2812402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F5773-A056-56D7-1195-D1D544767747}"/>
              </a:ext>
            </a:extLst>
          </p:cNvPr>
          <p:cNvSpPr txBox="1"/>
          <p:nvPr/>
        </p:nvSpPr>
        <p:spPr>
          <a:xfrm>
            <a:off x="491836" y="151179"/>
            <a:ext cx="11208327" cy="6555641"/>
          </a:xfrm>
          <a:prstGeom prst="rect">
            <a:avLst/>
          </a:prstGeom>
          <a:noFill/>
        </p:spPr>
        <p:txBody>
          <a:bodyPr wrap="square">
            <a:spAutoFit/>
          </a:bodyPr>
          <a:lstStyle/>
          <a:p>
            <a:pPr marL="342900" indent="-342900" algn="just">
              <a:buFont typeface="Arial" panose="020B0604020202020204" pitchFamily="34" charset="0"/>
              <a:buChar char="•"/>
            </a:pPr>
            <a:r>
              <a:rPr lang="en-GB" sz="2800" b="0" i="0" dirty="0">
                <a:effectLst/>
                <a:latin typeface="Times New Roman" panose="02020603050405020304" pitchFamily="18" charset="0"/>
                <a:cs typeface="Times New Roman" panose="02020603050405020304" pitchFamily="18" charset="0"/>
              </a:rPr>
              <a:t>For Example, let’s say that there were ten instances where a classification model predicted ‘Yes’ in which the actual value was ‘Yes’. Then the number ten would go in the top left corner in the True Positive quadrant. This leads us to some key terms:</a:t>
            </a:r>
          </a:p>
          <a:p>
            <a:pPr algn="just"/>
            <a:endParaRPr lang="en-GB" sz="28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Positive (P)</a:t>
            </a:r>
            <a:r>
              <a:rPr lang="en-GB" sz="2800" b="0" i="0" dirty="0">
                <a:effectLst/>
                <a:latin typeface="Times New Roman" panose="02020603050405020304" pitchFamily="18" charset="0"/>
                <a:cs typeface="Times New Roman" panose="02020603050405020304" pitchFamily="18" charset="0"/>
              </a:rPr>
              <a:t>: Observation is positive (</a:t>
            </a:r>
            <a:r>
              <a:rPr lang="en-GB" sz="2800" b="0" i="0" dirty="0" err="1">
                <a:effectLst/>
                <a:latin typeface="Times New Roman" panose="02020603050405020304" pitchFamily="18" charset="0"/>
                <a:cs typeface="Times New Roman" panose="02020603050405020304" pitchFamily="18" charset="0"/>
              </a:rPr>
              <a:t>eg.</a:t>
            </a:r>
            <a:r>
              <a:rPr lang="en-GB" sz="2800" b="0" i="0" dirty="0">
                <a:effectLst/>
                <a:latin typeface="Times New Roman" panose="02020603050405020304" pitchFamily="18" charset="0"/>
                <a:cs typeface="Times New Roman" panose="02020603050405020304" pitchFamily="18" charset="0"/>
              </a:rPr>
              <a:t> </a:t>
            </a:r>
            <a:r>
              <a:rPr lang="en-GB" sz="2800" b="1" i="0" dirty="0">
                <a:effectLst/>
                <a:latin typeface="Times New Roman" panose="02020603050405020304" pitchFamily="18" charset="0"/>
                <a:cs typeface="Times New Roman" panose="02020603050405020304" pitchFamily="18" charset="0"/>
              </a:rPr>
              <a:t>is</a:t>
            </a:r>
            <a:r>
              <a:rPr lang="en-GB" sz="2800" b="0" i="0" dirty="0">
                <a:effectLst/>
                <a:latin typeface="Times New Roman" panose="02020603050405020304" pitchFamily="18" charset="0"/>
                <a:cs typeface="Times New Roman" panose="02020603050405020304" pitchFamily="18" charset="0"/>
              </a:rPr>
              <a:t> a dog).</a:t>
            </a: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Negative (N)</a:t>
            </a:r>
            <a:r>
              <a:rPr lang="en-GB" sz="2800" b="0" i="0" dirty="0">
                <a:effectLst/>
                <a:latin typeface="Times New Roman" panose="02020603050405020304" pitchFamily="18" charset="0"/>
                <a:cs typeface="Times New Roman" panose="02020603050405020304" pitchFamily="18" charset="0"/>
              </a:rPr>
              <a:t>: Observation is not positive (</a:t>
            </a:r>
            <a:r>
              <a:rPr lang="en-GB" sz="2800" b="0" i="0" dirty="0" err="1">
                <a:effectLst/>
                <a:latin typeface="Times New Roman" panose="02020603050405020304" pitchFamily="18" charset="0"/>
                <a:cs typeface="Times New Roman" panose="02020603050405020304" pitchFamily="18" charset="0"/>
              </a:rPr>
              <a:t>eg.</a:t>
            </a:r>
            <a:r>
              <a:rPr lang="en-GB" sz="2800" b="0" i="0" dirty="0">
                <a:effectLst/>
                <a:latin typeface="Times New Roman" panose="02020603050405020304" pitchFamily="18" charset="0"/>
                <a:cs typeface="Times New Roman" panose="02020603050405020304" pitchFamily="18" charset="0"/>
              </a:rPr>
              <a:t> </a:t>
            </a:r>
            <a:r>
              <a:rPr lang="en-GB" sz="2800" b="1" i="0" dirty="0">
                <a:effectLst/>
                <a:latin typeface="Times New Roman" panose="02020603050405020304" pitchFamily="18" charset="0"/>
                <a:cs typeface="Times New Roman" panose="02020603050405020304" pitchFamily="18" charset="0"/>
              </a:rPr>
              <a:t>is not</a:t>
            </a:r>
            <a:r>
              <a:rPr lang="en-GB" sz="2800" b="0" i="0" dirty="0">
                <a:effectLst/>
                <a:latin typeface="Times New Roman" panose="02020603050405020304" pitchFamily="18" charset="0"/>
                <a:cs typeface="Times New Roman" panose="02020603050405020304" pitchFamily="18" charset="0"/>
              </a:rPr>
              <a:t> a dog).</a:t>
            </a: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True Positive (TP)</a:t>
            </a:r>
            <a:r>
              <a:rPr lang="en-GB" sz="2800" b="0" i="0" dirty="0">
                <a:effectLst/>
                <a:latin typeface="Times New Roman" panose="02020603050405020304" pitchFamily="18" charset="0"/>
                <a:cs typeface="Times New Roman" panose="02020603050405020304" pitchFamily="18" charset="0"/>
              </a:rPr>
              <a:t>: Outcome where the model correctly predicts the positive class.</a:t>
            </a: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True Negative (TN)</a:t>
            </a:r>
            <a:r>
              <a:rPr lang="en-GB" sz="2800" b="0" i="0" dirty="0">
                <a:effectLst/>
                <a:latin typeface="Times New Roman" panose="02020603050405020304" pitchFamily="18" charset="0"/>
                <a:cs typeface="Times New Roman" panose="02020603050405020304" pitchFamily="18" charset="0"/>
              </a:rPr>
              <a:t>: Outcome where the model correctly predicts the negative class.</a:t>
            </a: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False Positive (FP)</a:t>
            </a:r>
            <a:r>
              <a:rPr lang="en-GB" sz="2800" b="0" i="0" dirty="0">
                <a:effectLst/>
                <a:latin typeface="Times New Roman" panose="02020603050405020304" pitchFamily="18" charset="0"/>
                <a:cs typeface="Times New Roman" panose="02020603050405020304" pitchFamily="18" charset="0"/>
              </a:rPr>
              <a:t>: Also called a </a:t>
            </a:r>
            <a:r>
              <a:rPr lang="en-GB" sz="2800" b="1" i="0" dirty="0">
                <a:effectLst/>
                <a:latin typeface="Times New Roman" panose="02020603050405020304" pitchFamily="18" charset="0"/>
                <a:cs typeface="Times New Roman" panose="02020603050405020304" pitchFamily="18" charset="0"/>
              </a:rPr>
              <a:t>type 1 error</a:t>
            </a:r>
            <a:r>
              <a:rPr lang="en-GB" sz="2800" b="0" i="0" dirty="0">
                <a:effectLst/>
                <a:latin typeface="Times New Roman" panose="02020603050405020304" pitchFamily="18" charset="0"/>
                <a:cs typeface="Times New Roman" panose="02020603050405020304" pitchFamily="18" charset="0"/>
              </a:rPr>
              <a:t>, an outcome where the model incorrectly predicts the positive class when it is actually negative.</a:t>
            </a:r>
          </a:p>
          <a:p>
            <a:pPr algn="just">
              <a:buFont typeface="Arial" panose="020B0604020202020204" pitchFamily="34" charset="0"/>
              <a:buChar char="•"/>
            </a:pPr>
            <a:r>
              <a:rPr lang="en-GB" sz="2800" b="1" i="0" dirty="0">
                <a:effectLst/>
                <a:latin typeface="Times New Roman" panose="02020603050405020304" pitchFamily="18" charset="0"/>
                <a:cs typeface="Times New Roman" panose="02020603050405020304" pitchFamily="18" charset="0"/>
              </a:rPr>
              <a:t>False Negative (FN)</a:t>
            </a:r>
            <a:r>
              <a:rPr lang="en-GB" sz="2800" b="0" i="0" dirty="0">
                <a:effectLst/>
                <a:latin typeface="Times New Roman" panose="02020603050405020304" pitchFamily="18" charset="0"/>
                <a:cs typeface="Times New Roman" panose="02020603050405020304" pitchFamily="18" charset="0"/>
              </a:rPr>
              <a:t>: Also called a </a:t>
            </a:r>
            <a:r>
              <a:rPr lang="en-GB" sz="2800" b="1" i="0" dirty="0">
                <a:effectLst/>
                <a:latin typeface="Times New Roman" panose="02020603050405020304" pitchFamily="18" charset="0"/>
                <a:cs typeface="Times New Roman" panose="02020603050405020304" pitchFamily="18" charset="0"/>
              </a:rPr>
              <a:t>type 2 error</a:t>
            </a:r>
            <a:r>
              <a:rPr lang="en-GB" sz="2800" b="0" i="0" dirty="0">
                <a:effectLst/>
                <a:latin typeface="Times New Roman" panose="02020603050405020304" pitchFamily="18" charset="0"/>
                <a:cs typeface="Times New Roman" panose="02020603050405020304" pitchFamily="18" charset="0"/>
              </a:rPr>
              <a:t>, an outcome where the model incorrectly predicts the negative class when it is actually positive.</a:t>
            </a:r>
          </a:p>
        </p:txBody>
      </p:sp>
    </p:spTree>
    <p:extLst>
      <p:ext uri="{BB962C8B-B14F-4D97-AF65-F5344CB8AC3E}">
        <p14:creationId xmlns:p14="http://schemas.microsoft.com/office/powerpoint/2010/main" val="3144985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0293F6-FC94-44CA-93FE-9C4CC3F1413C}"/>
              </a:ext>
            </a:extLst>
          </p:cNvPr>
          <p:cNvSpPr txBox="1"/>
          <p:nvPr/>
        </p:nvSpPr>
        <p:spPr>
          <a:xfrm>
            <a:off x="310410" y="737175"/>
            <a:ext cx="11327408" cy="1200329"/>
          </a:xfrm>
          <a:prstGeom prst="rect">
            <a:avLst/>
          </a:prstGeom>
          <a:noFill/>
        </p:spPr>
        <p:txBody>
          <a:bodyPr wrap="square">
            <a:spAutoFit/>
          </a:bodyPr>
          <a:lstStyle/>
          <a:p>
            <a:pPr marL="285750" indent="-285750" algn="just">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Machine learning is a series of algorithms with set objective and without being explicitly programmed. It performs well in development of prediction model and has been widely used in medical data in recent years.</a:t>
            </a:r>
          </a:p>
        </p:txBody>
      </p:sp>
      <p:sp>
        <p:nvSpPr>
          <p:cNvPr id="2" name="TextBox 1">
            <a:extLst>
              <a:ext uri="{FF2B5EF4-FFF2-40B4-BE49-F238E27FC236}">
                <a16:creationId xmlns:a16="http://schemas.microsoft.com/office/drawing/2014/main" id="{6606EC34-ED2A-463B-92B2-13F560CC4CE5}"/>
              </a:ext>
            </a:extLst>
          </p:cNvPr>
          <p:cNvSpPr txBox="1"/>
          <p:nvPr/>
        </p:nvSpPr>
        <p:spPr>
          <a:xfrm>
            <a:off x="484909" y="152400"/>
            <a:ext cx="4461164"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Machine Learning</a:t>
            </a:r>
          </a:p>
        </p:txBody>
      </p:sp>
      <p:pic>
        <p:nvPicPr>
          <p:cNvPr id="6" name="Picture 5">
            <a:extLst>
              <a:ext uri="{FF2B5EF4-FFF2-40B4-BE49-F238E27FC236}">
                <a16:creationId xmlns:a16="http://schemas.microsoft.com/office/drawing/2014/main" id="{B90D7172-A824-4DBE-8846-51A0D31BD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5911"/>
            <a:ext cx="12191999" cy="4882089"/>
          </a:xfrm>
          <a:prstGeom prst="rect">
            <a:avLst/>
          </a:prstGeom>
        </p:spPr>
      </p:pic>
    </p:spTree>
    <p:extLst>
      <p:ext uri="{BB962C8B-B14F-4D97-AF65-F5344CB8AC3E}">
        <p14:creationId xmlns:p14="http://schemas.microsoft.com/office/powerpoint/2010/main" val="817118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E5814C-E4D9-4BD6-B0EA-B7B33122FE71}"/>
              </a:ext>
            </a:extLst>
          </p:cNvPr>
          <p:cNvPicPr>
            <a:picLocks noChangeAspect="1"/>
          </p:cNvPicPr>
          <p:nvPr/>
        </p:nvPicPr>
        <p:blipFill>
          <a:blip r:embed="rId2"/>
          <a:stretch>
            <a:fillRect/>
          </a:stretch>
        </p:blipFill>
        <p:spPr>
          <a:xfrm>
            <a:off x="366251" y="0"/>
            <a:ext cx="11459497" cy="6845049"/>
          </a:xfrm>
          <a:prstGeom prst="rect">
            <a:avLst/>
          </a:prstGeom>
        </p:spPr>
      </p:pic>
    </p:spTree>
    <p:extLst>
      <p:ext uri="{BB962C8B-B14F-4D97-AF65-F5344CB8AC3E}">
        <p14:creationId xmlns:p14="http://schemas.microsoft.com/office/powerpoint/2010/main" val="268989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15BF4E-3196-FE98-50A7-D1C1869F6029}"/>
              </a:ext>
            </a:extLst>
          </p:cNvPr>
          <p:cNvPicPr>
            <a:picLocks noChangeAspect="1"/>
          </p:cNvPicPr>
          <p:nvPr/>
        </p:nvPicPr>
        <p:blipFill>
          <a:blip r:embed="rId2"/>
          <a:stretch>
            <a:fillRect/>
          </a:stretch>
        </p:blipFill>
        <p:spPr>
          <a:xfrm>
            <a:off x="0" y="-1"/>
            <a:ext cx="5244750" cy="2993923"/>
          </a:xfrm>
          <a:prstGeom prst="rect">
            <a:avLst/>
          </a:prstGeom>
        </p:spPr>
      </p:pic>
      <p:sp>
        <p:nvSpPr>
          <p:cNvPr id="4" name="TextBox 3">
            <a:extLst>
              <a:ext uri="{FF2B5EF4-FFF2-40B4-BE49-F238E27FC236}">
                <a16:creationId xmlns:a16="http://schemas.microsoft.com/office/drawing/2014/main" id="{4F728AA4-779C-642D-BC8C-590B0C59A3F3}"/>
              </a:ext>
            </a:extLst>
          </p:cNvPr>
          <p:cNvSpPr txBox="1"/>
          <p:nvPr/>
        </p:nvSpPr>
        <p:spPr>
          <a:xfrm>
            <a:off x="5423719" y="-116688"/>
            <a:ext cx="6098458" cy="3662541"/>
          </a:xfrm>
          <a:prstGeom prst="rect">
            <a:avLst/>
          </a:prstGeom>
          <a:noFill/>
        </p:spPr>
        <p:txBody>
          <a:bodyPr wrap="square">
            <a:spAutoFit/>
          </a:bodyPr>
          <a:lstStyle/>
          <a:p>
            <a:pPr algn="l">
              <a:buFont typeface="Arial" panose="020B0604020202020204" pitchFamily="34" charset="0"/>
              <a:buChar char="•"/>
            </a:pPr>
            <a:r>
              <a:rPr lang="en-GB" sz="3200" b="1" i="0" dirty="0">
                <a:effectLst/>
                <a:latin typeface="Times New Roman" panose="02020603050405020304" pitchFamily="18" charset="0"/>
                <a:cs typeface="Times New Roman" panose="02020603050405020304" pitchFamily="18" charset="0"/>
              </a:rPr>
              <a:t>Accuracy</a:t>
            </a:r>
            <a:r>
              <a:rPr lang="en-GB" sz="2400" b="1" i="0" dirty="0">
                <a:effectLst/>
                <a:latin typeface="Times New Roman" panose="02020603050405020304" pitchFamily="18" charset="0"/>
                <a:cs typeface="Times New Roman" panose="02020603050405020304" pitchFamily="18" charset="0"/>
              </a:rPr>
              <a:t>:</a:t>
            </a:r>
            <a:r>
              <a:rPr lang="en-GB" sz="2400" b="0" i="0" dirty="0">
                <a:effectLst/>
                <a:latin typeface="Times New Roman" panose="02020603050405020304" pitchFamily="18" charset="0"/>
                <a:cs typeface="Times New Roman" panose="02020603050405020304" pitchFamily="18" charset="0"/>
              </a:rPr>
              <a:t> </a:t>
            </a:r>
          </a:p>
          <a:p>
            <a:pPr algn="l"/>
            <a:r>
              <a:rPr lang="en-GB" sz="2400" b="0" i="0" dirty="0">
                <a:effectLst/>
                <a:latin typeface="Times New Roman" panose="02020603050405020304" pitchFamily="18" charset="0"/>
                <a:cs typeface="Times New Roman" panose="02020603050405020304" pitchFamily="18" charset="0"/>
              </a:rPr>
              <a:t>Overall, how often is the classifier correct?</a:t>
            </a:r>
          </a:p>
          <a:p>
            <a:pPr algn="l"/>
            <a:r>
              <a:rPr lang="en-GB" sz="2400" b="0" i="0" dirty="0">
                <a:effectLst/>
                <a:latin typeface="Times New Roman" panose="02020603050405020304" pitchFamily="18" charset="0"/>
                <a:cs typeface="Times New Roman" panose="02020603050405020304" pitchFamily="18" charset="0"/>
              </a:rPr>
              <a:t>(TP+TN)/total = (100+50)/165 = 0.91</a:t>
            </a:r>
          </a:p>
          <a:p>
            <a:pPr algn="l"/>
            <a:endParaRPr lang="en-GB" sz="2400" dirty="0">
              <a:latin typeface="Times New Roman" panose="02020603050405020304" pitchFamily="18" charset="0"/>
              <a:cs typeface="Times New Roman" panose="02020603050405020304" pitchFamily="18" charset="0"/>
            </a:endParaRPr>
          </a:p>
          <a:p>
            <a:pPr algn="l"/>
            <a:r>
              <a:rPr lang="en-GB" sz="3200" b="1" i="0" dirty="0">
                <a:effectLst/>
                <a:latin typeface="Times New Roman" panose="02020603050405020304" pitchFamily="18" charset="0"/>
                <a:cs typeface="Times New Roman" panose="02020603050405020304" pitchFamily="18" charset="0"/>
              </a:rPr>
              <a:t>Misclassification Rate: </a:t>
            </a:r>
          </a:p>
          <a:p>
            <a:pPr algn="l"/>
            <a:r>
              <a:rPr lang="en-GB" sz="2400" b="0" i="0" dirty="0">
                <a:effectLst/>
                <a:latin typeface="Times New Roman" panose="02020603050405020304" pitchFamily="18" charset="0"/>
                <a:cs typeface="Times New Roman" panose="02020603050405020304" pitchFamily="18" charset="0"/>
              </a:rPr>
              <a:t>Overall, how often is it wrong?</a:t>
            </a:r>
          </a:p>
          <a:p>
            <a:pPr algn="l"/>
            <a:r>
              <a:rPr lang="en-GB" sz="2400" b="0" i="0" dirty="0">
                <a:effectLst/>
                <a:latin typeface="Times New Roman" panose="02020603050405020304" pitchFamily="18" charset="0"/>
                <a:cs typeface="Times New Roman" panose="02020603050405020304" pitchFamily="18" charset="0"/>
              </a:rPr>
              <a:t>(FP+FN)/total = (10+5)/165 = 0.09</a:t>
            </a:r>
          </a:p>
          <a:p>
            <a:pPr algn="l"/>
            <a:r>
              <a:rPr lang="en-GB" sz="2400" b="0" i="0" dirty="0">
                <a:effectLst/>
                <a:latin typeface="Times New Roman" panose="02020603050405020304" pitchFamily="18" charset="0"/>
                <a:cs typeface="Times New Roman" panose="02020603050405020304" pitchFamily="18" charset="0"/>
              </a:rPr>
              <a:t>equivalent to 1 minus Accuracy</a:t>
            </a:r>
          </a:p>
          <a:p>
            <a:pPr algn="l"/>
            <a:r>
              <a:rPr lang="en-GB" sz="2400" b="0" i="0" dirty="0">
                <a:effectLst/>
                <a:latin typeface="Times New Roman" panose="02020603050405020304" pitchFamily="18" charset="0"/>
                <a:cs typeface="Times New Roman" panose="02020603050405020304" pitchFamily="18" charset="0"/>
              </a:rPr>
              <a:t>also known as "Error Rate"</a:t>
            </a:r>
          </a:p>
        </p:txBody>
      </p:sp>
      <p:sp>
        <p:nvSpPr>
          <p:cNvPr id="6" name="TextBox 5">
            <a:extLst>
              <a:ext uri="{FF2B5EF4-FFF2-40B4-BE49-F238E27FC236}">
                <a16:creationId xmlns:a16="http://schemas.microsoft.com/office/drawing/2014/main" id="{DFD1546B-6BF9-822C-6712-4506DEECCC73}"/>
              </a:ext>
            </a:extLst>
          </p:cNvPr>
          <p:cNvSpPr txBox="1"/>
          <p:nvPr/>
        </p:nvSpPr>
        <p:spPr>
          <a:xfrm>
            <a:off x="0" y="3263914"/>
            <a:ext cx="7993626" cy="3293209"/>
          </a:xfrm>
          <a:prstGeom prst="rect">
            <a:avLst/>
          </a:prstGeom>
          <a:noFill/>
        </p:spPr>
        <p:txBody>
          <a:bodyPr wrap="square">
            <a:spAutoFit/>
          </a:bodyPr>
          <a:lstStyle/>
          <a:p>
            <a:pPr algn="l">
              <a:buFont typeface="Arial" panose="020B0604020202020204" pitchFamily="34" charset="0"/>
              <a:buChar char="•"/>
            </a:pPr>
            <a:r>
              <a:rPr lang="en-GB" sz="3200" b="1" i="0" dirty="0">
                <a:effectLst/>
                <a:latin typeface="Times New Roman" panose="02020603050405020304" pitchFamily="18" charset="0"/>
                <a:cs typeface="Times New Roman" panose="02020603050405020304" pitchFamily="18" charset="0"/>
              </a:rPr>
              <a:t>True Positive Rate:</a:t>
            </a:r>
            <a:r>
              <a:rPr lang="en-GB" sz="3200" b="0" i="0" dirty="0">
                <a:effectLst/>
                <a:latin typeface="Times New Roman" panose="02020603050405020304" pitchFamily="18" charset="0"/>
                <a:cs typeface="Times New Roman" panose="02020603050405020304" pitchFamily="18" charset="0"/>
              </a:rPr>
              <a:t> </a:t>
            </a:r>
          </a:p>
          <a:p>
            <a:pPr algn="l"/>
            <a:r>
              <a:rPr lang="en-GB" sz="2400" b="0" i="0" dirty="0">
                <a:effectLst/>
                <a:latin typeface="Times New Roman" panose="02020603050405020304" pitchFamily="18" charset="0"/>
                <a:cs typeface="Times New Roman" panose="02020603050405020304" pitchFamily="18" charset="0"/>
              </a:rPr>
              <a:t>When it's actually yes, how often does it predict yes?</a:t>
            </a:r>
          </a:p>
          <a:p>
            <a:pPr lvl="1" algn="l"/>
            <a:r>
              <a:rPr lang="en-GB" sz="2400" b="0" i="0" dirty="0">
                <a:effectLst/>
                <a:latin typeface="Times New Roman" panose="02020603050405020304" pitchFamily="18" charset="0"/>
                <a:cs typeface="Times New Roman" panose="02020603050405020304" pitchFamily="18" charset="0"/>
              </a:rPr>
              <a:t>TP/actual yes = 100/105 = 0.95</a:t>
            </a:r>
          </a:p>
          <a:p>
            <a:pPr lvl="1" algn="l"/>
            <a:r>
              <a:rPr lang="en-GB" sz="2400" b="0" i="0" dirty="0">
                <a:effectLst/>
                <a:latin typeface="Times New Roman" panose="02020603050405020304" pitchFamily="18" charset="0"/>
                <a:cs typeface="Times New Roman" panose="02020603050405020304" pitchFamily="18" charset="0"/>
              </a:rPr>
              <a:t>also known as "Sensitivity" or "Recall“</a:t>
            </a:r>
          </a:p>
          <a:p>
            <a:pPr lvl="1" algn="l"/>
            <a:endParaRPr lang="en-GB" sz="2400" dirty="0">
              <a:latin typeface="Times New Roman" panose="02020603050405020304" pitchFamily="18" charset="0"/>
              <a:cs typeface="Times New Roman" panose="02020603050405020304" pitchFamily="18" charset="0"/>
            </a:endParaRPr>
          </a:p>
          <a:p>
            <a:pPr marL="401638" lvl="1" indent="-342900" algn="l">
              <a:buFont typeface="Arial" panose="020B0604020202020204" pitchFamily="34" charset="0"/>
              <a:buChar char="•"/>
            </a:pPr>
            <a:r>
              <a:rPr lang="en-GB" sz="3200" b="1" i="0" dirty="0">
                <a:effectLst/>
                <a:latin typeface="Times New Roman" panose="02020603050405020304" pitchFamily="18" charset="0"/>
                <a:cs typeface="Times New Roman" panose="02020603050405020304" pitchFamily="18" charset="0"/>
              </a:rPr>
              <a:t>Precision</a:t>
            </a:r>
            <a:r>
              <a:rPr lang="en-GB" sz="2400" b="0" i="0" dirty="0">
                <a:effectLst/>
                <a:latin typeface="Times New Roman" panose="02020603050405020304" pitchFamily="18" charset="0"/>
                <a:cs typeface="Times New Roman" panose="02020603050405020304" pitchFamily="18" charset="0"/>
              </a:rPr>
              <a:t>: </a:t>
            </a:r>
          </a:p>
          <a:p>
            <a:pPr marL="58738" lvl="1" algn="l"/>
            <a:r>
              <a:rPr lang="en-GB" sz="2400" b="0" i="0" dirty="0">
                <a:effectLst/>
                <a:latin typeface="Times New Roman" panose="02020603050405020304" pitchFamily="18" charset="0"/>
                <a:cs typeface="Times New Roman" panose="02020603050405020304" pitchFamily="18" charset="0"/>
              </a:rPr>
              <a:t>When it predicts yes, how often is it correct?</a:t>
            </a:r>
          </a:p>
          <a:p>
            <a:pPr marL="58738" lvl="1" algn="l"/>
            <a:r>
              <a:rPr lang="en-GB" sz="2400" b="0" i="0" dirty="0">
                <a:effectLst/>
                <a:latin typeface="Times New Roman" panose="02020603050405020304" pitchFamily="18" charset="0"/>
                <a:cs typeface="Times New Roman" panose="02020603050405020304" pitchFamily="18" charset="0"/>
              </a:rPr>
              <a:t>TP/predicted yes = 100/110 = 0.91</a:t>
            </a:r>
          </a:p>
        </p:txBody>
      </p:sp>
    </p:spTree>
    <p:extLst>
      <p:ext uri="{BB962C8B-B14F-4D97-AF65-F5344CB8AC3E}">
        <p14:creationId xmlns:p14="http://schemas.microsoft.com/office/powerpoint/2010/main" val="179364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259162-ABA2-A85E-FD42-F639E627CEFF}"/>
              </a:ext>
            </a:extLst>
          </p:cNvPr>
          <p:cNvSpPr txBox="1"/>
          <p:nvPr/>
        </p:nvSpPr>
        <p:spPr>
          <a:xfrm>
            <a:off x="512619" y="2598003"/>
            <a:ext cx="11430000" cy="830997"/>
          </a:xfrm>
          <a:prstGeom prst="rect">
            <a:avLst/>
          </a:prstGeom>
          <a:noFill/>
        </p:spPr>
        <p:txBody>
          <a:bodyPr wrap="square">
            <a:spAutoFit/>
          </a:bodyPr>
          <a:lstStyle/>
          <a:p>
            <a:r>
              <a:rPr lang="en-GB" sz="4800" b="1" i="0" u="none" strike="noStrike" baseline="0" dirty="0">
                <a:latin typeface="Times New Roman" panose="02020603050405020304" pitchFamily="18" charset="0"/>
                <a:cs typeface="Times New Roman" panose="02020603050405020304" pitchFamily="18" charset="0"/>
              </a:rPr>
              <a:t>3.3.3 Improving Performance of a model 	</a:t>
            </a:r>
          </a:p>
        </p:txBody>
      </p:sp>
    </p:spTree>
    <p:extLst>
      <p:ext uri="{BB962C8B-B14F-4D97-AF65-F5344CB8AC3E}">
        <p14:creationId xmlns:p14="http://schemas.microsoft.com/office/powerpoint/2010/main" val="3163773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65B6F9-94CF-B632-C99E-B567085B12B2}"/>
              </a:ext>
            </a:extLst>
          </p:cNvPr>
          <p:cNvSpPr txBox="1"/>
          <p:nvPr/>
        </p:nvSpPr>
        <p:spPr>
          <a:xfrm>
            <a:off x="575186" y="324464"/>
            <a:ext cx="10795819" cy="7540526"/>
          </a:xfrm>
          <a:prstGeom prst="rect">
            <a:avLst/>
          </a:prstGeom>
          <a:noFill/>
        </p:spPr>
        <p:txBody>
          <a:bodyPr wrap="square" rtlCol="0">
            <a:spAutoFit/>
          </a:bodyPr>
          <a:lstStyle/>
          <a:p>
            <a:pPr marL="457200" indent="-4572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Model Selection Requirement</a:t>
            </a:r>
          </a:p>
          <a:p>
            <a:pPr marL="457200" indent="-45720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Tuning Model Parameter</a:t>
            </a:r>
          </a:p>
          <a:p>
            <a:pPr marL="914400" lvl="1" indent="-457200">
              <a:buFont typeface="Wingdings" panose="05000000000000000000" pitchFamily="2" charset="2"/>
              <a:buChar char="§"/>
            </a:pPr>
            <a:r>
              <a:rPr lang="en-US" sz="4400" dirty="0" err="1">
                <a:latin typeface="Times New Roman" panose="02020603050405020304" pitchFamily="18" charset="0"/>
                <a:cs typeface="Times New Roman" panose="02020603050405020304" pitchFamily="18" charset="0"/>
              </a:rPr>
              <a:t>kNN</a:t>
            </a:r>
            <a:endParaRPr lang="en-US" sz="4400" dirty="0">
              <a:latin typeface="Times New Roman" panose="02020603050405020304" pitchFamily="18" charset="0"/>
              <a:cs typeface="Times New Roman" panose="02020603050405020304" pitchFamily="18" charset="0"/>
            </a:endParaRPr>
          </a:p>
          <a:p>
            <a:pPr lvl="1"/>
            <a:endParaRPr lang="en-US" sz="4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Combining several models</a:t>
            </a:r>
          </a:p>
          <a:p>
            <a:pPr marL="914400" lvl="1" indent="-457200">
              <a:buFont typeface="Wingdings" panose="05000000000000000000" pitchFamily="2" charset="2"/>
              <a:buChar char="§"/>
            </a:pPr>
            <a:r>
              <a:rPr lang="en-US" sz="4400" dirty="0">
                <a:latin typeface="Times New Roman" panose="02020603050405020304" pitchFamily="18" charset="0"/>
                <a:cs typeface="Times New Roman" panose="02020603050405020304" pitchFamily="18" charset="0"/>
              </a:rPr>
              <a:t>	Ensemble</a:t>
            </a:r>
          </a:p>
          <a:p>
            <a:pPr marL="914400" lvl="1" indent="-457200">
              <a:buFont typeface="Wingdings" panose="05000000000000000000" pitchFamily="2" charset="2"/>
              <a:buChar char="§"/>
            </a:pPr>
            <a:r>
              <a:rPr lang="en-US" sz="4400" dirty="0">
                <a:latin typeface="Times New Roman" panose="02020603050405020304" pitchFamily="18" charset="0"/>
                <a:cs typeface="Times New Roman" panose="02020603050405020304" pitchFamily="18" charset="0"/>
              </a:rPr>
              <a:t>	Bootstrap Aggregating/ Bagging</a:t>
            </a:r>
          </a:p>
          <a:p>
            <a:pPr marL="914400" lvl="1" indent="-457200">
              <a:buFont typeface="Wingdings" panose="05000000000000000000" pitchFamily="2" charset="2"/>
              <a:buChar char="§"/>
            </a:pPr>
            <a:r>
              <a:rPr lang="en-US" sz="4400" dirty="0">
                <a:latin typeface="Times New Roman" panose="02020603050405020304" pitchFamily="18" charset="0"/>
                <a:cs typeface="Times New Roman" panose="02020603050405020304" pitchFamily="18" charset="0"/>
              </a:rPr>
              <a:t>	Adaptive boosting or AdaBoost</a:t>
            </a:r>
          </a:p>
          <a:p>
            <a:endParaRPr lang="en-US" sz="4400" dirty="0">
              <a:latin typeface="Times New Roman" panose="02020603050405020304" pitchFamily="18" charset="0"/>
              <a:cs typeface="Times New Roman" panose="02020603050405020304" pitchFamily="18" charset="0"/>
            </a:endParaRPr>
          </a:p>
          <a:p>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024BA-30A6-5B2F-5B0B-9527208EA1A5}"/>
              </a:ext>
            </a:extLst>
          </p:cNvPr>
          <p:cNvPicPr>
            <a:picLocks noChangeAspect="1"/>
          </p:cNvPicPr>
          <p:nvPr/>
        </p:nvPicPr>
        <p:blipFill>
          <a:blip r:embed="rId2"/>
          <a:stretch>
            <a:fillRect/>
          </a:stretch>
        </p:blipFill>
        <p:spPr>
          <a:xfrm>
            <a:off x="0" y="0"/>
            <a:ext cx="12258741" cy="6858000"/>
          </a:xfrm>
          <a:prstGeom prst="rect">
            <a:avLst/>
          </a:prstGeom>
        </p:spPr>
      </p:pic>
    </p:spTree>
    <p:extLst>
      <p:ext uri="{BB962C8B-B14F-4D97-AF65-F5344CB8AC3E}">
        <p14:creationId xmlns:p14="http://schemas.microsoft.com/office/powerpoint/2010/main" val="1125609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9DA65-3FBD-8CE1-2B62-F4B3E35926DA}"/>
              </a:ext>
            </a:extLst>
          </p:cNvPr>
          <p:cNvPicPr>
            <a:picLocks noChangeAspect="1"/>
          </p:cNvPicPr>
          <p:nvPr/>
        </p:nvPicPr>
        <p:blipFill>
          <a:blip r:embed="rId2"/>
          <a:stretch>
            <a:fillRect/>
          </a:stretch>
        </p:blipFill>
        <p:spPr>
          <a:xfrm>
            <a:off x="0" y="0"/>
            <a:ext cx="12228647" cy="6858000"/>
          </a:xfrm>
          <a:prstGeom prst="rect">
            <a:avLst/>
          </a:prstGeom>
        </p:spPr>
      </p:pic>
    </p:spTree>
    <p:extLst>
      <p:ext uri="{BB962C8B-B14F-4D97-AF65-F5344CB8AC3E}">
        <p14:creationId xmlns:p14="http://schemas.microsoft.com/office/powerpoint/2010/main" val="17758254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0A9FA-B96C-1E11-0650-0CD0CA7CC872}"/>
              </a:ext>
            </a:extLst>
          </p:cNvPr>
          <p:cNvPicPr>
            <a:picLocks noChangeAspect="1"/>
          </p:cNvPicPr>
          <p:nvPr/>
        </p:nvPicPr>
        <p:blipFill>
          <a:blip r:embed="rId2"/>
          <a:stretch>
            <a:fillRect/>
          </a:stretch>
        </p:blipFill>
        <p:spPr>
          <a:xfrm>
            <a:off x="0" y="0"/>
            <a:ext cx="12190009" cy="6858000"/>
          </a:xfrm>
          <a:prstGeom prst="rect">
            <a:avLst/>
          </a:prstGeom>
        </p:spPr>
      </p:pic>
    </p:spTree>
    <p:extLst>
      <p:ext uri="{BB962C8B-B14F-4D97-AF65-F5344CB8AC3E}">
        <p14:creationId xmlns:p14="http://schemas.microsoft.com/office/powerpoint/2010/main" val="1715036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111E4-7083-90C5-EF87-E2691ECF8DE9}"/>
              </a:ext>
            </a:extLst>
          </p:cNvPr>
          <p:cNvPicPr>
            <a:picLocks noChangeAspect="1"/>
          </p:cNvPicPr>
          <p:nvPr/>
        </p:nvPicPr>
        <p:blipFill>
          <a:blip r:embed="rId2"/>
          <a:stretch>
            <a:fillRect/>
          </a:stretch>
        </p:blipFill>
        <p:spPr>
          <a:xfrm>
            <a:off x="0" y="0"/>
            <a:ext cx="12192000" cy="3429000"/>
          </a:xfrm>
          <a:prstGeom prst="rect">
            <a:avLst/>
          </a:prstGeom>
        </p:spPr>
      </p:pic>
      <p:pic>
        <p:nvPicPr>
          <p:cNvPr id="4" name="Picture 3">
            <a:extLst>
              <a:ext uri="{FF2B5EF4-FFF2-40B4-BE49-F238E27FC236}">
                <a16:creationId xmlns:a16="http://schemas.microsoft.com/office/drawing/2014/main" id="{6B1DD460-FD4C-CEC1-9DE8-205288E518A9}"/>
              </a:ext>
            </a:extLst>
          </p:cNvPr>
          <p:cNvPicPr>
            <a:picLocks noChangeAspect="1"/>
          </p:cNvPicPr>
          <p:nvPr/>
        </p:nvPicPr>
        <p:blipFill>
          <a:blip r:embed="rId3"/>
          <a:stretch>
            <a:fillRect/>
          </a:stretch>
        </p:blipFill>
        <p:spPr>
          <a:xfrm>
            <a:off x="2634329" y="3429000"/>
            <a:ext cx="6229451" cy="3429000"/>
          </a:xfrm>
          <a:prstGeom prst="rect">
            <a:avLst/>
          </a:prstGeom>
        </p:spPr>
      </p:pic>
      <p:sp>
        <p:nvSpPr>
          <p:cNvPr id="5" name="Rectangle 4">
            <a:extLst>
              <a:ext uri="{FF2B5EF4-FFF2-40B4-BE49-F238E27FC236}">
                <a16:creationId xmlns:a16="http://schemas.microsoft.com/office/drawing/2014/main" id="{0E3EC5C6-71E3-D551-933D-26966EFEB53B}"/>
              </a:ext>
            </a:extLst>
          </p:cNvPr>
          <p:cNvSpPr/>
          <p:nvPr/>
        </p:nvSpPr>
        <p:spPr>
          <a:xfrm>
            <a:off x="8259097" y="6091084"/>
            <a:ext cx="560438" cy="619432"/>
          </a:xfrm>
          <a:prstGeom prst="rect">
            <a:avLst/>
          </a:prstGeom>
          <a:solidFill>
            <a:srgbClr val="C3C3C3"/>
          </a:solidFill>
          <a:ln>
            <a:solidFill>
              <a:srgbClr val="C5C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868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441BA-4403-9F4A-D904-EC983860689B}"/>
              </a:ext>
            </a:extLst>
          </p:cNvPr>
          <p:cNvPicPr>
            <a:picLocks noChangeAspect="1"/>
          </p:cNvPicPr>
          <p:nvPr/>
        </p:nvPicPr>
        <p:blipFill>
          <a:blip r:embed="rId2"/>
          <a:stretch>
            <a:fillRect/>
          </a:stretch>
        </p:blipFill>
        <p:spPr>
          <a:xfrm>
            <a:off x="0" y="-130207"/>
            <a:ext cx="12305022" cy="3787807"/>
          </a:xfrm>
          <a:prstGeom prst="rect">
            <a:avLst/>
          </a:prstGeom>
        </p:spPr>
      </p:pic>
      <p:pic>
        <p:nvPicPr>
          <p:cNvPr id="4" name="Picture 3">
            <a:extLst>
              <a:ext uri="{FF2B5EF4-FFF2-40B4-BE49-F238E27FC236}">
                <a16:creationId xmlns:a16="http://schemas.microsoft.com/office/drawing/2014/main" id="{94437A05-D05A-388D-7BBB-5D9FFC7DC666}"/>
              </a:ext>
            </a:extLst>
          </p:cNvPr>
          <p:cNvPicPr>
            <a:picLocks noChangeAspect="1"/>
          </p:cNvPicPr>
          <p:nvPr/>
        </p:nvPicPr>
        <p:blipFill>
          <a:blip r:embed="rId3"/>
          <a:stretch>
            <a:fillRect/>
          </a:stretch>
        </p:blipFill>
        <p:spPr>
          <a:xfrm>
            <a:off x="3302794" y="3429000"/>
            <a:ext cx="6229451" cy="3429000"/>
          </a:xfrm>
          <a:prstGeom prst="rect">
            <a:avLst/>
          </a:prstGeom>
        </p:spPr>
      </p:pic>
      <p:sp>
        <p:nvSpPr>
          <p:cNvPr id="5" name="Rectangle 4">
            <a:extLst>
              <a:ext uri="{FF2B5EF4-FFF2-40B4-BE49-F238E27FC236}">
                <a16:creationId xmlns:a16="http://schemas.microsoft.com/office/drawing/2014/main" id="{8E8B90C3-6661-90F9-DCE5-64480FF7505F}"/>
              </a:ext>
            </a:extLst>
          </p:cNvPr>
          <p:cNvSpPr/>
          <p:nvPr/>
        </p:nvSpPr>
        <p:spPr>
          <a:xfrm>
            <a:off x="8996516" y="6091084"/>
            <a:ext cx="442452" cy="589935"/>
          </a:xfrm>
          <a:prstGeom prst="rect">
            <a:avLst/>
          </a:prstGeom>
          <a:solidFill>
            <a:srgbClr val="BBBBBB"/>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297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19597F-A4E6-8FD6-4B93-BA49632F48CD}"/>
              </a:ext>
            </a:extLst>
          </p:cNvPr>
          <p:cNvPicPr>
            <a:picLocks noChangeAspect="1"/>
          </p:cNvPicPr>
          <p:nvPr/>
        </p:nvPicPr>
        <p:blipFill>
          <a:blip r:embed="rId2"/>
          <a:stretch>
            <a:fillRect/>
          </a:stretch>
        </p:blipFill>
        <p:spPr>
          <a:xfrm>
            <a:off x="0" y="0"/>
            <a:ext cx="12192000" cy="2638793"/>
          </a:xfrm>
          <a:prstGeom prst="rect">
            <a:avLst/>
          </a:prstGeom>
        </p:spPr>
      </p:pic>
      <p:pic>
        <p:nvPicPr>
          <p:cNvPr id="5" name="Picture 4">
            <a:extLst>
              <a:ext uri="{FF2B5EF4-FFF2-40B4-BE49-F238E27FC236}">
                <a16:creationId xmlns:a16="http://schemas.microsoft.com/office/drawing/2014/main" id="{2852FC23-E371-9106-F804-FE7E721A852C}"/>
              </a:ext>
            </a:extLst>
          </p:cNvPr>
          <p:cNvPicPr>
            <a:picLocks noChangeAspect="1"/>
          </p:cNvPicPr>
          <p:nvPr/>
        </p:nvPicPr>
        <p:blipFill>
          <a:blip r:embed="rId3"/>
          <a:stretch>
            <a:fillRect/>
          </a:stretch>
        </p:blipFill>
        <p:spPr>
          <a:xfrm>
            <a:off x="0" y="2638793"/>
            <a:ext cx="12192000" cy="2818110"/>
          </a:xfrm>
          <a:prstGeom prst="rect">
            <a:avLst/>
          </a:prstGeom>
        </p:spPr>
      </p:pic>
    </p:spTree>
    <p:extLst>
      <p:ext uri="{BB962C8B-B14F-4D97-AF65-F5344CB8AC3E}">
        <p14:creationId xmlns:p14="http://schemas.microsoft.com/office/powerpoint/2010/main" val="122746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0906F-21F2-E725-1FFA-F131EA545AE4}"/>
              </a:ext>
            </a:extLst>
          </p:cNvPr>
          <p:cNvPicPr>
            <a:picLocks noChangeAspect="1"/>
          </p:cNvPicPr>
          <p:nvPr/>
        </p:nvPicPr>
        <p:blipFill>
          <a:blip r:embed="rId2"/>
          <a:stretch>
            <a:fillRect/>
          </a:stretch>
        </p:blipFill>
        <p:spPr>
          <a:xfrm>
            <a:off x="1731818" y="1075197"/>
            <a:ext cx="8063345" cy="5782803"/>
          </a:xfrm>
          <a:prstGeom prst="rect">
            <a:avLst/>
          </a:prstGeom>
        </p:spPr>
      </p:pic>
    </p:spTree>
    <p:extLst>
      <p:ext uri="{BB962C8B-B14F-4D97-AF65-F5344CB8AC3E}">
        <p14:creationId xmlns:p14="http://schemas.microsoft.com/office/powerpoint/2010/main" val="2292519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B8A03-48F8-68F8-449C-4A3757E74403}"/>
              </a:ext>
            </a:extLst>
          </p:cNvPr>
          <p:cNvPicPr>
            <a:picLocks noChangeAspect="1"/>
          </p:cNvPicPr>
          <p:nvPr/>
        </p:nvPicPr>
        <p:blipFill>
          <a:blip r:embed="rId2"/>
          <a:stretch>
            <a:fillRect/>
          </a:stretch>
        </p:blipFill>
        <p:spPr>
          <a:xfrm>
            <a:off x="0" y="0"/>
            <a:ext cx="12253755" cy="6858000"/>
          </a:xfrm>
          <a:prstGeom prst="rect">
            <a:avLst/>
          </a:prstGeom>
        </p:spPr>
      </p:pic>
    </p:spTree>
    <p:extLst>
      <p:ext uri="{BB962C8B-B14F-4D97-AF65-F5344CB8AC3E}">
        <p14:creationId xmlns:p14="http://schemas.microsoft.com/office/powerpoint/2010/main" val="4181703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57D9F-9B2D-F19B-2172-64DAAFF1FA3A}"/>
              </a:ext>
            </a:extLst>
          </p:cNvPr>
          <p:cNvPicPr>
            <a:picLocks noChangeAspect="1"/>
          </p:cNvPicPr>
          <p:nvPr/>
        </p:nvPicPr>
        <p:blipFill>
          <a:blip r:embed="rId2"/>
          <a:stretch>
            <a:fillRect/>
          </a:stretch>
        </p:blipFill>
        <p:spPr>
          <a:xfrm>
            <a:off x="0" y="0"/>
            <a:ext cx="12195724" cy="6858000"/>
          </a:xfrm>
          <a:prstGeom prst="rect">
            <a:avLst/>
          </a:prstGeom>
        </p:spPr>
      </p:pic>
    </p:spTree>
    <p:extLst>
      <p:ext uri="{BB962C8B-B14F-4D97-AF65-F5344CB8AC3E}">
        <p14:creationId xmlns:p14="http://schemas.microsoft.com/office/powerpoint/2010/main" val="3546952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E8D6BC-E4A8-7318-92D3-423D14BFB657}"/>
              </a:ext>
            </a:extLst>
          </p:cNvPr>
          <p:cNvSpPr txBox="1"/>
          <p:nvPr/>
        </p:nvSpPr>
        <p:spPr>
          <a:xfrm>
            <a:off x="2519516" y="1932039"/>
            <a:ext cx="7152968" cy="1862048"/>
          </a:xfrm>
          <a:prstGeom prst="rect">
            <a:avLst/>
          </a:prstGeom>
          <a:noFill/>
        </p:spPr>
        <p:txBody>
          <a:bodyPr wrap="square" rtlCol="0">
            <a:spAutoFit/>
          </a:bodyPr>
          <a:lstStyle/>
          <a:p>
            <a:r>
              <a:rPr lang="en-US" sz="11500" b="1" i="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6170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tinuous Delivery for Machine Learning">
            <a:extLst>
              <a:ext uri="{FF2B5EF4-FFF2-40B4-BE49-F238E27FC236}">
                <a16:creationId xmlns:a16="http://schemas.microsoft.com/office/drawing/2014/main" id="{62179F2A-6D74-6EAE-2F3A-D762495AD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663"/>
            <a:ext cx="12192000" cy="641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54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D866EC-381C-5B43-4FEB-93826119EE49}"/>
              </a:ext>
            </a:extLst>
          </p:cNvPr>
          <p:cNvPicPr>
            <a:picLocks noChangeAspect="1"/>
          </p:cNvPicPr>
          <p:nvPr/>
        </p:nvPicPr>
        <p:blipFill>
          <a:blip r:embed="rId2"/>
          <a:stretch>
            <a:fillRect/>
          </a:stretch>
        </p:blipFill>
        <p:spPr>
          <a:xfrm>
            <a:off x="282935" y="145284"/>
            <a:ext cx="11626129" cy="6567432"/>
          </a:xfrm>
          <a:prstGeom prst="rect">
            <a:avLst/>
          </a:prstGeom>
        </p:spPr>
      </p:pic>
    </p:spTree>
    <p:extLst>
      <p:ext uri="{BB962C8B-B14F-4D97-AF65-F5344CB8AC3E}">
        <p14:creationId xmlns:p14="http://schemas.microsoft.com/office/powerpoint/2010/main" val="42535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77806iD817CA0687D96A6D (854×421)">
            <a:extLst>
              <a:ext uri="{FF2B5EF4-FFF2-40B4-BE49-F238E27FC236}">
                <a16:creationId xmlns:a16="http://schemas.microsoft.com/office/drawing/2014/main" id="{2DBE1C0A-F307-627B-87BA-E018FAD7B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42" y="0"/>
            <a:ext cx="10657559" cy="52539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D50E81-2FF0-65C6-EA09-9ABFE0842FA1}"/>
              </a:ext>
            </a:extLst>
          </p:cNvPr>
          <p:cNvSpPr txBox="1"/>
          <p:nvPr/>
        </p:nvSpPr>
        <p:spPr>
          <a:xfrm>
            <a:off x="1" y="5765906"/>
            <a:ext cx="12192000" cy="461665"/>
          </a:xfrm>
          <a:prstGeom prst="rect">
            <a:avLst/>
          </a:prstGeom>
          <a:solidFill>
            <a:schemeClr val="tx1"/>
          </a:solidFill>
        </p:spPr>
        <p:txBody>
          <a:bodyPr wrap="square">
            <a:spAutoFit/>
          </a:bodyPr>
          <a:lstStyle/>
          <a:p>
            <a:pPr algn="ctr"/>
            <a:r>
              <a:rPr lang="en-GB" sz="2400" b="0" i="0" dirty="0">
                <a:solidFill>
                  <a:schemeClr val="bg1"/>
                </a:solidFill>
                <a:effectLst/>
                <a:latin typeface="Times New Roman" panose="02020603050405020304" pitchFamily="18" charset="0"/>
                <a:cs typeface="Times New Roman" panose="02020603050405020304" pitchFamily="18" charset="0"/>
              </a:rPr>
              <a:t>“We could say that the </a:t>
            </a:r>
            <a:r>
              <a:rPr lang="en-GB" sz="2400" b="1" i="0" dirty="0">
                <a:solidFill>
                  <a:schemeClr val="bg1"/>
                </a:solidFill>
                <a:effectLst/>
                <a:latin typeface="Times New Roman" panose="02020603050405020304" pitchFamily="18" charset="0"/>
                <a:cs typeface="Times New Roman" panose="02020603050405020304" pitchFamily="18" charset="0"/>
              </a:rPr>
              <a:t>MODEL</a:t>
            </a:r>
            <a:r>
              <a:rPr lang="en-GB" sz="2400" b="0" i="0" dirty="0">
                <a:solidFill>
                  <a:schemeClr val="bg1"/>
                </a:solidFill>
                <a:effectLst/>
                <a:latin typeface="Times New Roman" panose="02020603050405020304" pitchFamily="18" charset="0"/>
                <a:cs typeface="Times New Roman" panose="02020603050405020304" pitchFamily="18" charset="0"/>
              </a:rPr>
              <a:t> have to train such a way to </a:t>
            </a:r>
            <a:r>
              <a:rPr lang="en-GB" sz="2400" b="1" i="0" dirty="0">
                <a:solidFill>
                  <a:schemeClr val="bg1"/>
                </a:solidFill>
                <a:effectLst/>
                <a:latin typeface="Times New Roman" panose="02020603050405020304" pitchFamily="18" charset="0"/>
                <a:cs typeface="Times New Roman" panose="02020603050405020304" pitchFamily="18" charset="0"/>
              </a:rPr>
              <a:t>Learn,</a:t>
            </a:r>
            <a:r>
              <a:rPr lang="en-GB" sz="2400" b="0" i="0" dirty="0">
                <a:solidFill>
                  <a:schemeClr val="bg1"/>
                </a:solidFill>
                <a:effectLst/>
                <a:latin typeface="Times New Roman" panose="02020603050405020304" pitchFamily="18" charset="0"/>
                <a:cs typeface="Times New Roman" panose="02020603050405020304" pitchFamily="18" charset="0"/>
              </a:rPr>
              <a:t> but not</a:t>
            </a:r>
            <a:r>
              <a:rPr lang="en-GB" sz="2400" b="1" i="0" dirty="0">
                <a:solidFill>
                  <a:schemeClr val="bg1"/>
                </a:solidFill>
                <a:effectLst/>
                <a:latin typeface="Times New Roman" panose="02020603050405020304" pitchFamily="18" charset="0"/>
                <a:cs typeface="Times New Roman" panose="02020603050405020304" pitchFamily="18" charset="0"/>
              </a:rPr>
              <a:t> </a:t>
            </a:r>
            <a:r>
              <a:rPr lang="en-GB" sz="2400" b="0" i="0" dirty="0">
                <a:solidFill>
                  <a:schemeClr val="bg1"/>
                </a:solidFill>
                <a:effectLst/>
                <a:latin typeface="Times New Roman" panose="02020603050405020304" pitchFamily="18" charset="0"/>
                <a:cs typeface="Times New Roman" panose="02020603050405020304" pitchFamily="18" charset="0"/>
              </a:rPr>
              <a:t>to</a:t>
            </a:r>
            <a:r>
              <a:rPr lang="en-GB" sz="2400" b="1" i="0" dirty="0">
                <a:solidFill>
                  <a:schemeClr val="bg1"/>
                </a:solidFill>
                <a:effectLst/>
                <a:latin typeface="Times New Roman" panose="02020603050405020304" pitchFamily="18" charset="0"/>
                <a:cs typeface="Times New Roman" panose="02020603050405020304" pitchFamily="18" charset="0"/>
              </a:rPr>
              <a:t> Memorize </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088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795</TotalTime>
  <Words>2370</Words>
  <Application>Microsoft Office PowerPoint</Application>
  <PresentationFormat>Widescreen</PresentationFormat>
  <Paragraphs>212</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Century Gothic</vt:lpstr>
      <vt:lpstr>Helvetica Neue</vt:lpstr>
      <vt:lpstr>Times New Roman</vt:lpstr>
      <vt:lpstr>urw-din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Solanki</dc:creator>
  <cp:lastModifiedBy>Ajay Solanki</cp:lastModifiedBy>
  <cp:revision>45</cp:revision>
  <dcterms:created xsi:type="dcterms:W3CDTF">2023-03-23T03:57:48Z</dcterms:created>
  <dcterms:modified xsi:type="dcterms:W3CDTF">2023-07-15T05:51:39Z</dcterms:modified>
</cp:coreProperties>
</file>